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7" r:id="rId4"/>
    <p:sldId id="259" r:id="rId5"/>
    <p:sldId id="266" r:id="rId6"/>
    <p:sldId id="267" r:id="rId7"/>
    <p:sldId id="277" r:id="rId8"/>
    <p:sldId id="280" r:id="rId9"/>
    <p:sldId id="265" r:id="rId10"/>
    <p:sldId id="268" r:id="rId11"/>
    <p:sldId id="281" r:id="rId12"/>
    <p:sldId id="271" r:id="rId13"/>
    <p:sldId id="279" r:id="rId14"/>
    <p:sldId id="278" r:id="rId15"/>
    <p:sldId id="274" r:id="rId16"/>
    <p:sldId id="273" r:id="rId17"/>
    <p:sldId id="275" r:id="rId18"/>
    <p:sldId id="276" r:id="rId19"/>
    <p:sldId id="262"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artz, Ken" initials="SK" lastIdx="7" clrIdx="0">
    <p:extLst>
      <p:ext uri="{19B8F6BF-5375-455C-9EA6-DF929625EA0E}">
        <p15:presenceInfo xmlns:p15="http://schemas.microsoft.com/office/powerpoint/2012/main" userId="S::kschwartz@vhb.com::3b1dd273-2365-49dc-a6e5-92f2b7383def" providerId="AD"/>
      </p:ext>
    </p:extLst>
  </p:cmAuthor>
  <p:cmAuthor id="2" name="Pesner, Gail" initials="GP" lastIdx="5" clrIdx="1">
    <p:extLst>
      <p:ext uri="{19B8F6BF-5375-455C-9EA6-DF929625EA0E}">
        <p15:presenceInfo xmlns:p15="http://schemas.microsoft.com/office/powerpoint/2012/main" userId="Pesner, Ga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BD"/>
    <a:srgbClr val="CD6667"/>
    <a:srgbClr val="73B2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20T15:49:07.260" idx="1">
    <p:pos x="10" y="10"/>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1C850-3B63-4C79-9FE0-4346FABBC1E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B08BC38-263D-4D6F-9FC0-F66296ED0ACE}">
      <dgm:prSet/>
      <dgm:spPr/>
      <dgm:t>
        <a:bodyPr/>
        <a:lstStyle/>
        <a:p>
          <a:pPr>
            <a:lnSpc>
              <a:spcPct val="100000"/>
            </a:lnSpc>
          </a:pPr>
          <a:r>
            <a:rPr lang="en-US" dirty="0"/>
            <a:t>Opening Remarks</a:t>
          </a:r>
        </a:p>
      </dgm:t>
    </dgm:pt>
    <dgm:pt modelId="{24CA50CF-EFDE-4B45-B4CD-A2B82D8AA2E7}" type="parTrans" cxnId="{2ED180D7-A78F-461F-BE37-0B589D87E091}">
      <dgm:prSet/>
      <dgm:spPr/>
      <dgm:t>
        <a:bodyPr/>
        <a:lstStyle/>
        <a:p>
          <a:endParaRPr lang="en-US"/>
        </a:p>
      </dgm:t>
    </dgm:pt>
    <dgm:pt modelId="{93DC38CA-6DE2-487D-B9AD-5DED7D6A8315}" type="sibTrans" cxnId="{2ED180D7-A78F-461F-BE37-0B589D87E091}">
      <dgm:prSet/>
      <dgm:spPr/>
      <dgm:t>
        <a:bodyPr/>
        <a:lstStyle/>
        <a:p>
          <a:endParaRPr lang="en-US"/>
        </a:p>
      </dgm:t>
    </dgm:pt>
    <dgm:pt modelId="{CDD0FFF9-303F-4595-A2D8-21AAA280802E}">
      <dgm:prSet/>
      <dgm:spPr/>
      <dgm:t>
        <a:bodyPr/>
        <a:lstStyle/>
        <a:p>
          <a:pPr>
            <a:lnSpc>
              <a:spcPct val="100000"/>
            </a:lnSpc>
          </a:pPr>
          <a:r>
            <a:rPr lang="en-US" dirty="0"/>
            <a:t>Project Overview</a:t>
          </a:r>
        </a:p>
      </dgm:t>
    </dgm:pt>
    <dgm:pt modelId="{624F3FDF-A793-464D-BDE5-CA3F2E820565}" type="parTrans" cxnId="{0C290C0C-702F-4AB6-91EE-515CD1A82539}">
      <dgm:prSet/>
      <dgm:spPr/>
      <dgm:t>
        <a:bodyPr/>
        <a:lstStyle/>
        <a:p>
          <a:endParaRPr lang="en-US"/>
        </a:p>
      </dgm:t>
    </dgm:pt>
    <dgm:pt modelId="{CA48F4ED-8F2A-4C7E-9C61-EF1E6C023479}" type="sibTrans" cxnId="{0C290C0C-702F-4AB6-91EE-515CD1A82539}">
      <dgm:prSet/>
      <dgm:spPr/>
      <dgm:t>
        <a:bodyPr/>
        <a:lstStyle/>
        <a:p>
          <a:endParaRPr lang="en-US"/>
        </a:p>
      </dgm:t>
    </dgm:pt>
    <dgm:pt modelId="{09D00418-B05C-4EA0-AD1F-D120956BFF48}">
      <dgm:prSet/>
      <dgm:spPr/>
      <dgm:t>
        <a:bodyPr/>
        <a:lstStyle/>
        <a:p>
          <a:pPr>
            <a:lnSpc>
              <a:spcPct val="100000"/>
            </a:lnSpc>
          </a:pPr>
          <a:endParaRPr lang="en-US" dirty="0"/>
        </a:p>
      </dgm:t>
    </dgm:pt>
    <dgm:pt modelId="{A169501D-2BD7-4181-9977-B2A13E63B5D5}" type="parTrans" cxnId="{08F7695F-793E-44EC-99D6-4F77D577A5C9}">
      <dgm:prSet/>
      <dgm:spPr/>
      <dgm:t>
        <a:bodyPr/>
        <a:lstStyle/>
        <a:p>
          <a:endParaRPr lang="en-US"/>
        </a:p>
      </dgm:t>
    </dgm:pt>
    <dgm:pt modelId="{CF43F650-B679-4E2D-A398-FA7311F75106}" type="sibTrans" cxnId="{08F7695F-793E-44EC-99D6-4F77D577A5C9}">
      <dgm:prSet/>
      <dgm:spPr/>
      <dgm:t>
        <a:bodyPr/>
        <a:lstStyle/>
        <a:p>
          <a:endParaRPr lang="en-US"/>
        </a:p>
      </dgm:t>
    </dgm:pt>
    <dgm:pt modelId="{F90B73F2-468E-4BCC-A228-3B338047486E}">
      <dgm:prSet/>
      <dgm:spPr/>
      <dgm:t>
        <a:bodyPr/>
        <a:lstStyle/>
        <a:p>
          <a:pPr>
            <a:lnSpc>
              <a:spcPct val="100000"/>
            </a:lnSpc>
          </a:pPr>
          <a:endParaRPr lang="en-US" dirty="0"/>
        </a:p>
      </dgm:t>
    </dgm:pt>
    <dgm:pt modelId="{739973BA-DBEB-4E3D-93F1-8D197F91FF11}" type="parTrans" cxnId="{15174340-514B-4437-A55D-BD838891322B}">
      <dgm:prSet/>
      <dgm:spPr/>
      <dgm:t>
        <a:bodyPr/>
        <a:lstStyle/>
        <a:p>
          <a:endParaRPr lang="en-US"/>
        </a:p>
      </dgm:t>
    </dgm:pt>
    <dgm:pt modelId="{5C7BB0BA-4ECE-48A9-88A8-29863C24292D}" type="sibTrans" cxnId="{15174340-514B-4437-A55D-BD838891322B}">
      <dgm:prSet/>
      <dgm:spPr/>
      <dgm:t>
        <a:bodyPr/>
        <a:lstStyle/>
        <a:p>
          <a:endParaRPr lang="en-US"/>
        </a:p>
      </dgm:t>
    </dgm:pt>
    <dgm:pt modelId="{E10D1117-D6D3-4926-ADF8-A3E577FB76E1}">
      <dgm:prSet/>
      <dgm:spPr/>
      <dgm:t>
        <a:bodyPr/>
        <a:lstStyle/>
        <a:p>
          <a:pPr>
            <a:lnSpc>
              <a:spcPct val="100000"/>
            </a:lnSpc>
          </a:pPr>
          <a:r>
            <a:rPr lang="en-US" dirty="0"/>
            <a:t>Public Comments</a:t>
          </a:r>
        </a:p>
      </dgm:t>
    </dgm:pt>
    <dgm:pt modelId="{E1F208F5-969B-4722-A2BF-3753E237FA11}" type="parTrans" cxnId="{8112C7A6-F696-43A6-AFC2-F76D123C3E26}">
      <dgm:prSet/>
      <dgm:spPr/>
      <dgm:t>
        <a:bodyPr/>
        <a:lstStyle/>
        <a:p>
          <a:endParaRPr lang="en-US"/>
        </a:p>
      </dgm:t>
    </dgm:pt>
    <dgm:pt modelId="{07AE82BC-5264-4DB8-BE91-11A78060F2F5}" type="sibTrans" cxnId="{8112C7A6-F696-43A6-AFC2-F76D123C3E26}">
      <dgm:prSet/>
      <dgm:spPr/>
      <dgm:t>
        <a:bodyPr/>
        <a:lstStyle/>
        <a:p>
          <a:endParaRPr lang="en-US"/>
        </a:p>
      </dgm:t>
    </dgm:pt>
    <dgm:pt modelId="{CC14042F-EE27-4A5B-BA0F-DDA1B6ADE4D3}">
      <dgm:prSet/>
      <dgm:spPr/>
      <dgm:t>
        <a:bodyPr/>
        <a:lstStyle/>
        <a:p>
          <a:pPr>
            <a:lnSpc>
              <a:spcPct val="100000"/>
            </a:lnSpc>
          </a:pPr>
          <a:r>
            <a:rPr lang="en-US" dirty="0"/>
            <a:t>Next Steps</a:t>
          </a:r>
        </a:p>
      </dgm:t>
    </dgm:pt>
    <dgm:pt modelId="{8D0384FB-0DCF-4DE2-A0A8-598413EAD4DC}" type="parTrans" cxnId="{5964E872-729C-43B8-AEF6-102D369576C4}">
      <dgm:prSet/>
      <dgm:spPr/>
      <dgm:t>
        <a:bodyPr/>
        <a:lstStyle/>
        <a:p>
          <a:endParaRPr lang="en-US"/>
        </a:p>
      </dgm:t>
    </dgm:pt>
    <dgm:pt modelId="{BE815B9A-B8A0-4CE5-B859-C9D12BAFD3F8}" type="sibTrans" cxnId="{5964E872-729C-43B8-AEF6-102D369576C4}">
      <dgm:prSet/>
      <dgm:spPr/>
      <dgm:t>
        <a:bodyPr/>
        <a:lstStyle/>
        <a:p>
          <a:endParaRPr lang="en-US"/>
        </a:p>
      </dgm:t>
    </dgm:pt>
    <dgm:pt modelId="{92E117FC-7599-4562-8429-FCD3F8B4EB8C}" type="pres">
      <dgm:prSet presAssocID="{ABF1C850-3B63-4C79-9FE0-4346FABBC1E2}" presName="root" presStyleCnt="0">
        <dgm:presLayoutVars>
          <dgm:dir/>
          <dgm:resizeHandles val="exact"/>
        </dgm:presLayoutVars>
      </dgm:prSet>
      <dgm:spPr/>
    </dgm:pt>
    <dgm:pt modelId="{E2FF7E65-0E22-472E-B4AD-DF24BF122329}" type="pres">
      <dgm:prSet presAssocID="{1B08BC38-263D-4D6F-9FC0-F66296ED0ACE}" presName="compNode" presStyleCnt="0"/>
      <dgm:spPr/>
    </dgm:pt>
    <dgm:pt modelId="{5250A854-5025-4516-818B-9CAD71232B55}" type="pres">
      <dgm:prSet presAssocID="{1B08BC38-263D-4D6F-9FC0-F66296ED0ACE}" presName="bgRect" presStyleLbl="bgShp" presStyleIdx="0" presStyleCnt="4"/>
      <dgm:spPr/>
    </dgm:pt>
    <dgm:pt modelId="{49F3EC01-7DAA-4B4D-B23E-F33EDB1FA72D}" type="pres">
      <dgm:prSet presAssocID="{1B08BC38-263D-4D6F-9FC0-F66296ED0AC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947E6625-D869-4E2D-BA15-DD02B764359F}" type="pres">
      <dgm:prSet presAssocID="{1B08BC38-263D-4D6F-9FC0-F66296ED0ACE}" presName="spaceRect" presStyleCnt="0"/>
      <dgm:spPr/>
    </dgm:pt>
    <dgm:pt modelId="{27B82AEE-7668-48CC-BEA4-0A2BEC0C5315}" type="pres">
      <dgm:prSet presAssocID="{1B08BC38-263D-4D6F-9FC0-F66296ED0ACE}" presName="parTx" presStyleLbl="revTx" presStyleIdx="0" presStyleCnt="5">
        <dgm:presLayoutVars>
          <dgm:chMax val="0"/>
          <dgm:chPref val="0"/>
        </dgm:presLayoutVars>
      </dgm:prSet>
      <dgm:spPr/>
    </dgm:pt>
    <dgm:pt modelId="{B4031270-1933-4641-9A58-A00FF33ECEF9}" type="pres">
      <dgm:prSet presAssocID="{93DC38CA-6DE2-487D-B9AD-5DED7D6A8315}" presName="sibTrans" presStyleCnt="0"/>
      <dgm:spPr/>
    </dgm:pt>
    <dgm:pt modelId="{7FF3CD31-37C0-4223-A504-4AD0CD4384AD}" type="pres">
      <dgm:prSet presAssocID="{CDD0FFF9-303F-4595-A2D8-21AAA280802E}" presName="compNode" presStyleCnt="0"/>
      <dgm:spPr/>
    </dgm:pt>
    <dgm:pt modelId="{CA325CCE-3BE0-475B-98DE-882C324AD9D6}" type="pres">
      <dgm:prSet presAssocID="{CDD0FFF9-303F-4595-A2D8-21AAA280802E}" presName="bgRect" presStyleLbl="bgShp" presStyleIdx="1" presStyleCnt="4"/>
      <dgm:spPr/>
    </dgm:pt>
    <dgm:pt modelId="{C5D48EDF-2E95-4CA5-8513-EB349B0D397A}" type="pres">
      <dgm:prSet presAssocID="{CDD0FFF9-303F-4595-A2D8-21AAA28080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house"/>
        </a:ext>
      </dgm:extLst>
    </dgm:pt>
    <dgm:pt modelId="{5A6FD62D-A42E-4095-8CB2-5DC68F5EF8CE}" type="pres">
      <dgm:prSet presAssocID="{CDD0FFF9-303F-4595-A2D8-21AAA280802E}" presName="spaceRect" presStyleCnt="0"/>
      <dgm:spPr/>
    </dgm:pt>
    <dgm:pt modelId="{12A4E19D-56DE-4BB3-92A2-48B4B7048E67}" type="pres">
      <dgm:prSet presAssocID="{CDD0FFF9-303F-4595-A2D8-21AAA280802E}" presName="parTx" presStyleLbl="revTx" presStyleIdx="1" presStyleCnt="5">
        <dgm:presLayoutVars>
          <dgm:chMax val="0"/>
          <dgm:chPref val="0"/>
        </dgm:presLayoutVars>
      </dgm:prSet>
      <dgm:spPr/>
    </dgm:pt>
    <dgm:pt modelId="{B5B8EF55-E398-4495-B047-CD509B346585}" type="pres">
      <dgm:prSet presAssocID="{CDD0FFF9-303F-4595-A2D8-21AAA280802E}" presName="desTx" presStyleLbl="revTx" presStyleIdx="2" presStyleCnt="5">
        <dgm:presLayoutVars/>
      </dgm:prSet>
      <dgm:spPr/>
    </dgm:pt>
    <dgm:pt modelId="{5F6D14D4-16F0-435A-9D9C-AB0C41A581B4}" type="pres">
      <dgm:prSet presAssocID="{CA48F4ED-8F2A-4C7E-9C61-EF1E6C023479}" presName="sibTrans" presStyleCnt="0"/>
      <dgm:spPr/>
    </dgm:pt>
    <dgm:pt modelId="{097865C6-EEAE-4BC4-BE28-6304D4221040}" type="pres">
      <dgm:prSet presAssocID="{E10D1117-D6D3-4926-ADF8-A3E577FB76E1}" presName="compNode" presStyleCnt="0"/>
      <dgm:spPr/>
    </dgm:pt>
    <dgm:pt modelId="{AF559780-3FAA-4AB0-966D-9C2A514C3BB4}" type="pres">
      <dgm:prSet presAssocID="{E10D1117-D6D3-4926-ADF8-A3E577FB76E1}" presName="bgRect" presStyleLbl="bgShp" presStyleIdx="2" presStyleCnt="4"/>
      <dgm:spPr/>
    </dgm:pt>
    <dgm:pt modelId="{89EE1EF3-B3E9-40E5-B389-D55622B13B67}" type="pres">
      <dgm:prSet presAssocID="{E10D1117-D6D3-4926-ADF8-A3E577FB76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F676E4B8-FC04-4B6D-A191-92C677BD428D}" type="pres">
      <dgm:prSet presAssocID="{E10D1117-D6D3-4926-ADF8-A3E577FB76E1}" presName="spaceRect" presStyleCnt="0"/>
      <dgm:spPr/>
    </dgm:pt>
    <dgm:pt modelId="{AE6385EC-BCA0-4037-9D7B-BBE46C5C0024}" type="pres">
      <dgm:prSet presAssocID="{E10D1117-D6D3-4926-ADF8-A3E577FB76E1}" presName="parTx" presStyleLbl="revTx" presStyleIdx="3" presStyleCnt="5">
        <dgm:presLayoutVars>
          <dgm:chMax val="0"/>
          <dgm:chPref val="0"/>
        </dgm:presLayoutVars>
      </dgm:prSet>
      <dgm:spPr/>
    </dgm:pt>
    <dgm:pt modelId="{FB42FA34-7FC9-4703-AC27-78A689B9348D}" type="pres">
      <dgm:prSet presAssocID="{07AE82BC-5264-4DB8-BE91-11A78060F2F5}" presName="sibTrans" presStyleCnt="0"/>
      <dgm:spPr/>
    </dgm:pt>
    <dgm:pt modelId="{4D958EFF-D8A8-4803-B7BC-EDD8C6E50C05}" type="pres">
      <dgm:prSet presAssocID="{CC14042F-EE27-4A5B-BA0F-DDA1B6ADE4D3}" presName="compNode" presStyleCnt="0"/>
      <dgm:spPr/>
    </dgm:pt>
    <dgm:pt modelId="{C0306F19-35F1-4394-8AC4-B982A465B06A}" type="pres">
      <dgm:prSet presAssocID="{CC14042F-EE27-4A5B-BA0F-DDA1B6ADE4D3}" presName="bgRect" presStyleLbl="bgShp" presStyleIdx="3" presStyleCnt="4"/>
      <dgm:spPr/>
    </dgm:pt>
    <dgm:pt modelId="{D02A4831-6581-4623-9B86-5EEDECB98C28}" type="pres">
      <dgm:prSet presAssocID="{CC14042F-EE27-4A5B-BA0F-DDA1B6ADE4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7123F90B-2BC4-4D62-A662-A23FF642E06C}" type="pres">
      <dgm:prSet presAssocID="{CC14042F-EE27-4A5B-BA0F-DDA1B6ADE4D3}" presName="spaceRect" presStyleCnt="0"/>
      <dgm:spPr/>
    </dgm:pt>
    <dgm:pt modelId="{6C7BDF66-E088-45EB-A749-0C0722E16658}" type="pres">
      <dgm:prSet presAssocID="{CC14042F-EE27-4A5B-BA0F-DDA1B6ADE4D3}" presName="parTx" presStyleLbl="revTx" presStyleIdx="4" presStyleCnt="5">
        <dgm:presLayoutVars>
          <dgm:chMax val="0"/>
          <dgm:chPref val="0"/>
        </dgm:presLayoutVars>
      </dgm:prSet>
      <dgm:spPr/>
    </dgm:pt>
  </dgm:ptLst>
  <dgm:cxnLst>
    <dgm:cxn modelId="{0C290C0C-702F-4AB6-91EE-515CD1A82539}" srcId="{ABF1C850-3B63-4C79-9FE0-4346FABBC1E2}" destId="{CDD0FFF9-303F-4595-A2D8-21AAA280802E}" srcOrd="1" destOrd="0" parTransId="{624F3FDF-A793-464D-BDE5-CA3F2E820565}" sibTransId="{CA48F4ED-8F2A-4C7E-9C61-EF1E6C023479}"/>
    <dgm:cxn modelId="{15174340-514B-4437-A55D-BD838891322B}" srcId="{CDD0FFF9-303F-4595-A2D8-21AAA280802E}" destId="{F90B73F2-468E-4BCC-A228-3B338047486E}" srcOrd="1" destOrd="0" parTransId="{739973BA-DBEB-4E3D-93F1-8D197F91FF11}" sibTransId="{5C7BB0BA-4ECE-48A9-88A8-29863C24292D}"/>
    <dgm:cxn modelId="{08F7695F-793E-44EC-99D6-4F77D577A5C9}" srcId="{CDD0FFF9-303F-4595-A2D8-21AAA280802E}" destId="{09D00418-B05C-4EA0-AD1F-D120956BFF48}" srcOrd="0" destOrd="0" parTransId="{A169501D-2BD7-4181-9977-B2A13E63B5D5}" sibTransId="{CF43F650-B679-4E2D-A398-FA7311F75106}"/>
    <dgm:cxn modelId="{7C617B71-6C18-4B6E-9B91-9F40A001ED74}" type="presOf" srcId="{CC14042F-EE27-4A5B-BA0F-DDA1B6ADE4D3}" destId="{6C7BDF66-E088-45EB-A749-0C0722E16658}" srcOrd="0" destOrd="0" presId="urn:microsoft.com/office/officeart/2018/2/layout/IconVerticalSolidList"/>
    <dgm:cxn modelId="{5964E872-729C-43B8-AEF6-102D369576C4}" srcId="{ABF1C850-3B63-4C79-9FE0-4346FABBC1E2}" destId="{CC14042F-EE27-4A5B-BA0F-DDA1B6ADE4D3}" srcOrd="3" destOrd="0" parTransId="{8D0384FB-0DCF-4DE2-A0A8-598413EAD4DC}" sibTransId="{BE815B9A-B8A0-4CE5-B859-C9D12BAFD3F8}"/>
    <dgm:cxn modelId="{9327B054-BAD5-4F40-B684-82692D619540}" type="presOf" srcId="{1B08BC38-263D-4D6F-9FC0-F66296ED0ACE}" destId="{27B82AEE-7668-48CC-BEA4-0A2BEC0C5315}" srcOrd="0" destOrd="0" presId="urn:microsoft.com/office/officeart/2018/2/layout/IconVerticalSolidList"/>
    <dgm:cxn modelId="{B1C26782-B866-411E-8043-A3A82845E211}" type="presOf" srcId="{F90B73F2-468E-4BCC-A228-3B338047486E}" destId="{B5B8EF55-E398-4495-B047-CD509B346585}" srcOrd="0" destOrd="1" presId="urn:microsoft.com/office/officeart/2018/2/layout/IconVerticalSolidList"/>
    <dgm:cxn modelId="{94DA3C9D-05F8-44C7-8A96-6C8958DE0D4F}" type="presOf" srcId="{E10D1117-D6D3-4926-ADF8-A3E577FB76E1}" destId="{AE6385EC-BCA0-4037-9D7B-BBE46C5C0024}" srcOrd="0" destOrd="0" presId="urn:microsoft.com/office/officeart/2018/2/layout/IconVerticalSolidList"/>
    <dgm:cxn modelId="{8112C7A6-F696-43A6-AFC2-F76D123C3E26}" srcId="{ABF1C850-3B63-4C79-9FE0-4346FABBC1E2}" destId="{E10D1117-D6D3-4926-ADF8-A3E577FB76E1}" srcOrd="2" destOrd="0" parTransId="{E1F208F5-969B-4722-A2BF-3753E237FA11}" sibTransId="{07AE82BC-5264-4DB8-BE91-11A78060F2F5}"/>
    <dgm:cxn modelId="{AA9419BE-4EF2-4191-91AF-39A637FCD483}" type="presOf" srcId="{ABF1C850-3B63-4C79-9FE0-4346FABBC1E2}" destId="{92E117FC-7599-4562-8429-FCD3F8B4EB8C}" srcOrd="0" destOrd="0" presId="urn:microsoft.com/office/officeart/2018/2/layout/IconVerticalSolidList"/>
    <dgm:cxn modelId="{821D88C9-6FE1-4826-90AD-7480591BD85B}" type="presOf" srcId="{CDD0FFF9-303F-4595-A2D8-21AAA280802E}" destId="{12A4E19D-56DE-4BB3-92A2-48B4B7048E67}" srcOrd="0" destOrd="0" presId="urn:microsoft.com/office/officeart/2018/2/layout/IconVerticalSolidList"/>
    <dgm:cxn modelId="{2ED180D7-A78F-461F-BE37-0B589D87E091}" srcId="{ABF1C850-3B63-4C79-9FE0-4346FABBC1E2}" destId="{1B08BC38-263D-4D6F-9FC0-F66296ED0ACE}" srcOrd="0" destOrd="0" parTransId="{24CA50CF-EFDE-4B45-B4CD-A2B82D8AA2E7}" sibTransId="{93DC38CA-6DE2-487D-B9AD-5DED7D6A8315}"/>
    <dgm:cxn modelId="{91BEC6DA-FB7D-48EE-A955-92ADDCDB45A4}" type="presOf" srcId="{09D00418-B05C-4EA0-AD1F-D120956BFF48}" destId="{B5B8EF55-E398-4495-B047-CD509B346585}" srcOrd="0" destOrd="0" presId="urn:microsoft.com/office/officeart/2018/2/layout/IconVerticalSolidList"/>
    <dgm:cxn modelId="{BF00D2FB-861F-4B5C-A2A9-64187F610402}" type="presParOf" srcId="{92E117FC-7599-4562-8429-FCD3F8B4EB8C}" destId="{E2FF7E65-0E22-472E-B4AD-DF24BF122329}" srcOrd="0" destOrd="0" presId="urn:microsoft.com/office/officeart/2018/2/layout/IconVerticalSolidList"/>
    <dgm:cxn modelId="{C5D283E7-75C9-41CD-8271-4CF62DFA4649}" type="presParOf" srcId="{E2FF7E65-0E22-472E-B4AD-DF24BF122329}" destId="{5250A854-5025-4516-818B-9CAD71232B55}" srcOrd="0" destOrd="0" presId="urn:microsoft.com/office/officeart/2018/2/layout/IconVerticalSolidList"/>
    <dgm:cxn modelId="{8EC3438C-AE4E-468F-A4F7-D7D07C2D9A87}" type="presParOf" srcId="{E2FF7E65-0E22-472E-B4AD-DF24BF122329}" destId="{49F3EC01-7DAA-4B4D-B23E-F33EDB1FA72D}" srcOrd="1" destOrd="0" presId="urn:microsoft.com/office/officeart/2018/2/layout/IconVerticalSolidList"/>
    <dgm:cxn modelId="{AFFD0B61-4359-4541-9CA6-D128A2432D03}" type="presParOf" srcId="{E2FF7E65-0E22-472E-B4AD-DF24BF122329}" destId="{947E6625-D869-4E2D-BA15-DD02B764359F}" srcOrd="2" destOrd="0" presId="urn:microsoft.com/office/officeart/2018/2/layout/IconVerticalSolidList"/>
    <dgm:cxn modelId="{9B7AE26C-4F0C-4D7E-9FC8-3433D10DDAFD}" type="presParOf" srcId="{E2FF7E65-0E22-472E-B4AD-DF24BF122329}" destId="{27B82AEE-7668-48CC-BEA4-0A2BEC0C5315}" srcOrd="3" destOrd="0" presId="urn:microsoft.com/office/officeart/2018/2/layout/IconVerticalSolidList"/>
    <dgm:cxn modelId="{CB4EB3D3-1217-4C46-82F0-BAE76E32E4F3}" type="presParOf" srcId="{92E117FC-7599-4562-8429-FCD3F8B4EB8C}" destId="{B4031270-1933-4641-9A58-A00FF33ECEF9}" srcOrd="1" destOrd="0" presId="urn:microsoft.com/office/officeart/2018/2/layout/IconVerticalSolidList"/>
    <dgm:cxn modelId="{532704CD-2846-4200-A76D-1161925D04F4}" type="presParOf" srcId="{92E117FC-7599-4562-8429-FCD3F8B4EB8C}" destId="{7FF3CD31-37C0-4223-A504-4AD0CD4384AD}" srcOrd="2" destOrd="0" presId="urn:microsoft.com/office/officeart/2018/2/layout/IconVerticalSolidList"/>
    <dgm:cxn modelId="{54F2E000-AA73-4895-9480-DA006E59FA46}" type="presParOf" srcId="{7FF3CD31-37C0-4223-A504-4AD0CD4384AD}" destId="{CA325CCE-3BE0-475B-98DE-882C324AD9D6}" srcOrd="0" destOrd="0" presId="urn:microsoft.com/office/officeart/2018/2/layout/IconVerticalSolidList"/>
    <dgm:cxn modelId="{785DFB28-E170-49AE-B944-3F583A4F2FFB}" type="presParOf" srcId="{7FF3CD31-37C0-4223-A504-4AD0CD4384AD}" destId="{C5D48EDF-2E95-4CA5-8513-EB349B0D397A}" srcOrd="1" destOrd="0" presId="urn:microsoft.com/office/officeart/2018/2/layout/IconVerticalSolidList"/>
    <dgm:cxn modelId="{E7F2FBA4-7E06-40C2-8F90-C22A1B0C86C3}" type="presParOf" srcId="{7FF3CD31-37C0-4223-A504-4AD0CD4384AD}" destId="{5A6FD62D-A42E-4095-8CB2-5DC68F5EF8CE}" srcOrd="2" destOrd="0" presId="urn:microsoft.com/office/officeart/2018/2/layout/IconVerticalSolidList"/>
    <dgm:cxn modelId="{F1667399-8392-42F3-8FF7-B2208D823016}" type="presParOf" srcId="{7FF3CD31-37C0-4223-A504-4AD0CD4384AD}" destId="{12A4E19D-56DE-4BB3-92A2-48B4B7048E67}" srcOrd="3" destOrd="0" presId="urn:microsoft.com/office/officeart/2018/2/layout/IconVerticalSolidList"/>
    <dgm:cxn modelId="{47ED6C4F-5DA5-4EBB-B837-79269497518D}" type="presParOf" srcId="{7FF3CD31-37C0-4223-A504-4AD0CD4384AD}" destId="{B5B8EF55-E398-4495-B047-CD509B346585}" srcOrd="4" destOrd="0" presId="urn:microsoft.com/office/officeart/2018/2/layout/IconVerticalSolidList"/>
    <dgm:cxn modelId="{8627EFBF-0B09-4679-93E0-8BE648C1D878}" type="presParOf" srcId="{92E117FC-7599-4562-8429-FCD3F8B4EB8C}" destId="{5F6D14D4-16F0-435A-9D9C-AB0C41A581B4}" srcOrd="3" destOrd="0" presId="urn:microsoft.com/office/officeart/2018/2/layout/IconVerticalSolidList"/>
    <dgm:cxn modelId="{D2A4333E-E023-4AD0-B219-3C0711C13B7E}" type="presParOf" srcId="{92E117FC-7599-4562-8429-FCD3F8B4EB8C}" destId="{097865C6-EEAE-4BC4-BE28-6304D4221040}" srcOrd="4" destOrd="0" presId="urn:microsoft.com/office/officeart/2018/2/layout/IconVerticalSolidList"/>
    <dgm:cxn modelId="{7B0B5BAA-0AC4-40B1-A56B-CA3F496F9328}" type="presParOf" srcId="{097865C6-EEAE-4BC4-BE28-6304D4221040}" destId="{AF559780-3FAA-4AB0-966D-9C2A514C3BB4}" srcOrd="0" destOrd="0" presId="urn:microsoft.com/office/officeart/2018/2/layout/IconVerticalSolidList"/>
    <dgm:cxn modelId="{941A2A98-CAEE-430D-B898-5C4168EEE6D1}" type="presParOf" srcId="{097865C6-EEAE-4BC4-BE28-6304D4221040}" destId="{89EE1EF3-B3E9-40E5-B389-D55622B13B67}" srcOrd="1" destOrd="0" presId="urn:microsoft.com/office/officeart/2018/2/layout/IconVerticalSolidList"/>
    <dgm:cxn modelId="{DCA9D972-C9AB-4CCD-9FAE-AC71B4101E38}" type="presParOf" srcId="{097865C6-EEAE-4BC4-BE28-6304D4221040}" destId="{F676E4B8-FC04-4B6D-A191-92C677BD428D}" srcOrd="2" destOrd="0" presId="urn:microsoft.com/office/officeart/2018/2/layout/IconVerticalSolidList"/>
    <dgm:cxn modelId="{E42C5D1D-604A-4F5A-A238-5EC551796774}" type="presParOf" srcId="{097865C6-EEAE-4BC4-BE28-6304D4221040}" destId="{AE6385EC-BCA0-4037-9D7B-BBE46C5C0024}" srcOrd="3" destOrd="0" presId="urn:microsoft.com/office/officeart/2018/2/layout/IconVerticalSolidList"/>
    <dgm:cxn modelId="{80CE33B3-090D-4438-8D38-F1B82B9236F9}" type="presParOf" srcId="{92E117FC-7599-4562-8429-FCD3F8B4EB8C}" destId="{FB42FA34-7FC9-4703-AC27-78A689B9348D}" srcOrd="5" destOrd="0" presId="urn:microsoft.com/office/officeart/2018/2/layout/IconVerticalSolidList"/>
    <dgm:cxn modelId="{D30093FD-AFE0-41CC-A5A6-B8DABD3C2BF4}" type="presParOf" srcId="{92E117FC-7599-4562-8429-FCD3F8B4EB8C}" destId="{4D958EFF-D8A8-4803-B7BC-EDD8C6E50C05}" srcOrd="6" destOrd="0" presId="urn:microsoft.com/office/officeart/2018/2/layout/IconVerticalSolidList"/>
    <dgm:cxn modelId="{B20729C7-C87F-434D-8558-3B5EA42329B9}" type="presParOf" srcId="{4D958EFF-D8A8-4803-B7BC-EDD8C6E50C05}" destId="{C0306F19-35F1-4394-8AC4-B982A465B06A}" srcOrd="0" destOrd="0" presId="urn:microsoft.com/office/officeart/2018/2/layout/IconVerticalSolidList"/>
    <dgm:cxn modelId="{CFAC5BC4-42CB-4A5C-BB18-32F6BC7DA9C2}" type="presParOf" srcId="{4D958EFF-D8A8-4803-B7BC-EDD8C6E50C05}" destId="{D02A4831-6581-4623-9B86-5EEDECB98C28}" srcOrd="1" destOrd="0" presId="urn:microsoft.com/office/officeart/2018/2/layout/IconVerticalSolidList"/>
    <dgm:cxn modelId="{FBBE6EDA-98DE-499B-870A-5A1018480F2B}" type="presParOf" srcId="{4D958EFF-D8A8-4803-B7BC-EDD8C6E50C05}" destId="{7123F90B-2BC4-4D62-A662-A23FF642E06C}" srcOrd="2" destOrd="0" presId="urn:microsoft.com/office/officeart/2018/2/layout/IconVerticalSolidList"/>
    <dgm:cxn modelId="{263F7B27-3E16-48EC-81BB-A694DAE5BE34}" type="presParOf" srcId="{4D958EFF-D8A8-4803-B7BC-EDD8C6E50C05}" destId="{6C7BDF66-E088-45EB-A749-0C0722E166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E90E2B-35EE-4C75-92DD-1890D3C91E6B}"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BF39CBF7-B9CD-41D3-A2F2-D5251016FAFA}">
      <dgm:prSet/>
      <dgm:spPr/>
      <dgm:t>
        <a:bodyPr/>
        <a:lstStyle/>
        <a:p>
          <a:pPr>
            <a:lnSpc>
              <a:spcPct val="100000"/>
            </a:lnSpc>
          </a:pPr>
          <a:r>
            <a:rPr lang="en-US" dirty="0"/>
            <a:t>Finalize Build-Out Analysis</a:t>
          </a:r>
        </a:p>
      </dgm:t>
    </dgm:pt>
    <dgm:pt modelId="{32106741-EA0E-45EE-B675-1303D6E4F1E2}" type="parTrans" cxnId="{4E9F0387-BC25-4BB9-98DA-1A5CD4E51A07}">
      <dgm:prSet/>
      <dgm:spPr/>
      <dgm:t>
        <a:bodyPr/>
        <a:lstStyle/>
        <a:p>
          <a:endParaRPr lang="en-US"/>
        </a:p>
      </dgm:t>
    </dgm:pt>
    <dgm:pt modelId="{43E190E5-A66D-4274-909F-411C4353700B}" type="sibTrans" cxnId="{4E9F0387-BC25-4BB9-98DA-1A5CD4E51A07}">
      <dgm:prSet/>
      <dgm:spPr/>
      <dgm:t>
        <a:bodyPr/>
        <a:lstStyle/>
        <a:p>
          <a:endParaRPr lang="en-US"/>
        </a:p>
      </dgm:t>
    </dgm:pt>
    <dgm:pt modelId="{BF7FBEF1-2AD6-4C91-883B-38F151932D86}">
      <dgm:prSet/>
      <dgm:spPr/>
      <dgm:t>
        <a:bodyPr/>
        <a:lstStyle/>
        <a:p>
          <a:pPr>
            <a:lnSpc>
              <a:spcPct val="100000"/>
            </a:lnSpc>
          </a:pPr>
          <a:r>
            <a:rPr lang="en-US" dirty="0"/>
            <a:t>Conduct Environmental Review – SEQRA Process</a:t>
          </a:r>
        </a:p>
      </dgm:t>
    </dgm:pt>
    <dgm:pt modelId="{27362FDE-9290-4C0C-8450-52EC9E684FB8}" type="parTrans" cxnId="{4C7B378F-D30D-44CA-BD8D-F76CF2AA6B25}">
      <dgm:prSet/>
      <dgm:spPr/>
      <dgm:t>
        <a:bodyPr/>
        <a:lstStyle/>
        <a:p>
          <a:endParaRPr lang="en-US"/>
        </a:p>
      </dgm:t>
    </dgm:pt>
    <dgm:pt modelId="{BB327398-6342-442E-8A2A-054D267BE687}" type="sibTrans" cxnId="{4C7B378F-D30D-44CA-BD8D-F76CF2AA6B25}">
      <dgm:prSet/>
      <dgm:spPr/>
      <dgm:t>
        <a:bodyPr/>
        <a:lstStyle/>
        <a:p>
          <a:endParaRPr lang="en-US"/>
        </a:p>
      </dgm:t>
    </dgm:pt>
    <dgm:pt modelId="{C58A346C-D4CE-458B-8588-9DA7596DC7FB}">
      <dgm:prSet/>
      <dgm:spPr/>
      <dgm:t>
        <a:bodyPr/>
        <a:lstStyle/>
        <a:p>
          <a:pPr>
            <a:lnSpc>
              <a:spcPct val="100000"/>
            </a:lnSpc>
          </a:pPr>
          <a:r>
            <a:rPr lang="en-US" dirty="0"/>
            <a:t>Public Hearing</a:t>
          </a:r>
        </a:p>
      </dgm:t>
    </dgm:pt>
    <dgm:pt modelId="{C36AB2A2-E522-49D1-A42F-E3AB53D2172E}" type="parTrans" cxnId="{CFB2E1E5-B233-433B-8ECD-94300C064659}">
      <dgm:prSet/>
      <dgm:spPr/>
      <dgm:t>
        <a:bodyPr/>
        <a:lstStyle/>
        <a:p>
          <a:endParaRPr lang="en-US"/>
        </a:p>
      </dgm:t>
    </dgm:pt>
    <dgm:pt modelId="{F0E87EB9-B835-4101-BAA8-D546E1B6F74D}" type="sibTrans" cxnId="{CFB2E1E5-B233-433B-8ECD-94300C064659}">
      <dgm:prSet/>
      <dgm:spPr/>
      <dgm:t>
        <a:bodyPr/>
        <a:lstStyle/>
        <a:p>
          <a:endParaRPr lang="en-US"/>
        </a:p>
      </dgm:t>
    </dgm:pt>
    <dgm:pt modelId="{8A3FE836-307B-4DC2-BCF9-FA91C09E2B3E}">
      <dgm:prSet/>
      <dgm:spPr/>
      <dgm:t>
        <a:bodyPr/>
        <a:lstStyle/>
        <a:p>
          <a:pPr>
            <a:lnSpc>
              <a:spcPct val="100000"/>
            </a:lnSpc>
          </a:pPr>
          <a:r>
            <a:rPr lang="en-US" dirty="0"/>
            <a:t>Adopt SEQRA Determination of Significance, Adopt Zoning</a:t>
          </a:r>
        </a:p>
      </dgm:t>
    </dgm:pt>
    <dgm:pt modelId="{5FD9D005-E57B-4258-B875-014B6CA1A053}" type="parTrans" cxnId="{7F4C0E4A-8962-4838-A601-9A1947F09C16}">
      <dgm:prSet/>
      <dgm:spPr/>
      <dgm:t>
        <a:bodyPr/>
        <a:lstStyle/>
        <a:p>
          <a:endParaRPr lang="en-US"/>
        </a:p>
      </dgm:t>
    </dgm:pt>
    <dgm:pt modelId="{4D5DCEF5-22A9-4151-83AC-5047838C26E5}" type="sibTrans" cxnId="{7F4C0E4A-8962-4838-A601-9A1947F09C16}">
      <dgm:prSet/>
      <dgm:spPr/>
      <dgm:t>
        <a:bodyPr/>
        <a:lstStyle/>
        <a:p>
          <a:endParaRPr lang="en-US"/>
        </a:p>
      </dgm:t>
    </dgm:pt>
    <dgm:pt modelId="{C32B56D7-C08C-444F-81B6-2F1E5661601B}" type="pres">
      <dgm:prSet presAssocID="{51E90E2B-35EE-4C75-92DD-1890D3C91E6B}" presName="root" presStyleCnt="0">
        <dgm:presLayoutVars>
          <dgm:dir/>
          <dgm:resizeHandles val="exact"/>
        </dgm:presLayoutVars>
      </dgm:prSet>
      <dgm:spPr/>
    </dgm:pt>
    <dgm:pt modelId="{8CED8C14-67F7-4EC0-8C8D-480AF1F74DFA}" type="pres">
      <dgm:prSet presAssocID="{BF39CBF7-B9CD-41D3-A2F2-D5251016FAFA}" presName="compNode" presStyleCnt="0"/>
      <dgm:spPr/>
    </dgm:pt>
    <dgm:pt modelId="{BBF282B0-6149-4C6E-A873-4DB46FC47782}" type="pres">
      <dgm:prSet presAssocID="{BF39CBF7-B9CD-41D3-A2F2-D5251016FAF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xcavator"/>
        </a:ext>
      </dgm:extLst>
    </dgm:pt>
    <dgm:pt modelId="{7CD9C91C-AF53-4097-8EDE-C9D566EA42A7}" type="pres">
      <dgm:prSet presAssocID="{BF39CBF7-B9CD-41D3-A2F2-D5251016FAFA}" presName="spaceRect" presStyleCnt="0"/>
      <dgm:spPr/>
    </dgm:pt>
    <dgm:pt modelId="{D9504751-34EF-4619-B5B4-EF8D40C750A0}" type="pres">
      <dgm:prSet presAssocID="{BF39CBF7-B9CD-41D3-A2F2-D5251016FAFA}" presName="textRect" presStyleLbl="revTx" presStyleIdx="0" presStyleCnt="4" custScaleX="91876">
        <dgm:presLayoutVars>
          <dgm:chMax val="1"/>
          <dgm:chPref val="1"/>
        </dgm:presLayoutVars>
      </dgm:prSet>
      <dgm:spPr/>
    </dgm:pt>
    <dgm:pt modelId="{A25185C1-AD6D-4377-8F82-FE594FF36F05}" type="pres">
      <dgm:prSet presAssocID="{43E190E5-A66D-4274-909F-411C4353700B}" presName="sibTrans" presStyleCnt="0"/>
      <dgm:spPr/>
    </dgm:pt>
    <dgm:pt modelId="{1C28ED2A-E020-4A9F-BF5B-0523BD09C927}" type="pres">
      <dgm:prSet presAssocID="{BF7FBEF1-2AD6-4C91-883B-38F151932D86}" presName="compNode" presStyleCnt="0"/>
      <dgm:spPr/>
    </dgm:pt>
    <dgm:pt modelId="{0C84707F-51AC-4BF2-9ADE-4AA30639E8B0}" type="pres">
      <dgm:prSet presAssocID="{BF7FBEF1-2AD6-4C91-883B-38F151932D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1C1492EB-F6E9-454D-A61D-B3F61B7CF1CD}" type="pres">
      <dgm:prSet presAssocID="{BF7FBEF1-2AD6-4C91-883B-38F151932D86}" presName="spaceRect" presStyleCnt="0"/>
      <dgm:spPr/>
    </dgm:pt>
    <dgm:pt modelId="{8A8FF0AB-1B1C-4DBD-82C1-13BA39EE5BCC}" type="pres">
      <dgm:prSet presAssocID="{BF7FBEF1-2AD6-4C91-883B-38F151932D86}" presName="textRect" presStyleLbl="revTx" presStyleIdx="1" presStyleCnt="4">
        <dgm:presLayoutVars>
          <dgm:chMax val="1"/>
          <dgm:chPref val="1"/>
        </dgm:presLayoutVars>
      </dgm:prSet>
      <dgm:spPr/>
    </dgm:pt>
    <dgm:pt modelId="{96BD76F3-6916-4958-A4A3-E03C368BEC5E}" type="pres">
      <dgm:prSet presAssocID="{BB327398-6342-442E-8A2A-054D267BE687}" presName="sibTrans" presStyleCnt="0"/>
      <dgm:spPr/>
    </dgm:pt>
    <dgm:pt modelId="{4E770CB9-1461-4874-9B75-7E314E7B074C}" type="pres">
      <dgm:prSet presAssocID="{C58A346C-D4CE-458B-8588-9DA7596DC7FB}" presName="compNode" presStyleCnt="0"/>
      <dgm:spPr/>
    </dgm:pt>
    <dgm:pt modelId="{786F0D3C-4FD8-4836-9EB8-C42AE3CE73C1}" type="pres">
      <dgm:prSet presAssocID="{C58A346C-D4CE-458B-8588-9DA7596DC7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7350A10F-6DC7-4235-A04A-F7F7E2E6C2C4}" type="pres">
      <dgm:prSet presAssocID="{C58A346C-D4CE-458B-8588-9DA7596DC7FB}" presName="spaceRect" presStyleCnt="0"/>
      <dgm:spPr/>
    </dgm:pt>
    <dgm:pt modelId="{161BF7A0-8260-456C-88D2-86E0AFD926AA}" type="pres">
      <dgm:prSet presAssocID="{C58A346C-D4CE-458B-8588-9DA7596DC7FB}" presName="textRect" presStyleLbl="revTx" presStyleIdx="2" presStyleCnt="4">
        <dgm:presLayoutVars>
          <dgm:chMax val="1"/>
          <dgm:chPref val="1"/>
        </dgm:presLayoutVars>
      </dgm:prSet>
      <dgm:spPr/>
    </dgm:pt>
    <dgm:pt modelId="{92559F18-15D9-479E-8AC8-2C79CE37C307}" type="pres">
      <dgm:prSet presAssocID="{F0E87EB9-B835-4101-BAA8-D546E1B6F74D}" presName="sibTrans" presStyleCnt="0"/>
      <dgm:spPr/>
    </dgm:pt>
    <dgm:pt modelId="{3F2466EF-B7B7-4D0F-925A-11122DC25BD5}" type="pres">
      <dgm:prSet presAssocID="{8A3FE836-307B-4DC2-BCF9-FA91C09E2B3E}" presName="compNode" presStyleCnt="0"/>
      <dgm:spPr/>
    </dgm:pt>
    <dgm:pt modelId="{CD3ADAF5-241A-4A32-8932-9E3EAD7E267F}" type="pres">
      <dgm:prSet presAssocID="{8A3FE836-307B-4DC2-BCF9-FA91C09E2B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3DD4C681-9248-4A28-8FBB-A4B09E096C2B}" type="pres">
      <dgm:prSet presAssocID="{8A3FE836-307B-4DC2-BCF9-FA91C09E2B3E}" presName="spaceRect" presStyleCnt="0"/>
      <dgm:spPr/>
    </dgm:pt>
    <dgm:pt modelId="{3DFA3112-375E-4C5D-A208-0BDDE1C66DEE}" type="pres">
      <dgm:prSet presAssocID="{8A3FE836-307B-4DC2-BCF9-FA91C09E2B3E}" presName="textRect" presStyleLbl="revTx" presStyleIdx="3" presStyleCnt="4">
        <dgm:presLayoutVars>
          <dgm:chMax val="1"/>
          <dgm:chPref val="1"/>
        </dgm:presLayoutVars>
      </dgm:prSet>
      <dgm:spPr/>
    </dgm:pt>
  </dgm:ptLst>
  <dgm:cxnLst>
    <dgm:cxn modelId="{36ED1805-3E05-4FDF-8596-CA91C2444C2F}" type="presOf" srcId="{BF7FBEF1-2AD6-4C91-883B-38F151932D86}" destId="{8A8FF0AB-1B1C-4DBD-82C1-13BA39EE5BCC}" srcOrd="0" destOrd="0" presId="urn:microsoft.com/office/officeart/2018/2/layout/IconLabelList"/>
    <dgm:cxn modelId="{71046763-82D2-49F0-B4D3-F77C7C5CD06D}" type="presOf" srcId="{8A3FE836-307B-4DC2-BCF9-FA91C09E2B3E}" destId="{3DFA3112-375E-4C5D-A208-0BDDE1C66DEE}" srcOrd="0" destOrd="0" presId="urn:microsoft.com/office/officeart/2018/2/layout/IconLabelList"/>
    <dgm:cxn modelId="{36B69343-E7D0-4DB0-8736-23A75AC4C178}" type="presOf" srcId="{BF39CBF7-B9CD-41D3-A2F2-D5251016FAFA}" destId="{D9504751-34EF-4619-B5B4-EF8D40C750A0}" srcOrd="0" destOrd="0" presId="urn:microsoft.com/office/officeart/2018/2/layout/IconLabelList"/>
    <dgm:cxn modelId="{7F4C0E4A-8962-4838-A601-9A1947F09C16}" srcId="{51E90E2B-35EE-4C75-92DD-1890D3C91E6B}" destId="{8A3FE836-307B-4DC2-BCF9-FA91C09E2B3E}" srcOrd="3" destOrd="0" parTransId="{5FD9D005-E57B-4258-B875-014B6CA1A053}" sibTransId="{4D5DCEF5-22A9-4151-83AC-5047838C26E5}"/>
    <dgm:cxn modelId="{C0314180-A372-401C-8F77-84F7681A21DC}" type="presOf" srcId="{51E90E2B-35EE-4C75-92DD-1890D3C91E6B}" destId="{C32B56D7-C08C-444F-81B6-2F1E5661601B}" srcOrd="0" destOrd="0" presId="urn:microsoft.com/office/officeart/2018/2/layout/IconLabelList"/>
    <dgm:cxn modelId="{7A23EC81-8630-4973-9F9C-AC1308F6810D}" type="presOf" srcId="{C58A346C-D4CE-458B-8588-9DA7596DC7FB}" destId="{161BF7A0-8260-456C-88D2-86E0AFD926AA}" srcOrd="0" destOrd="0" presId="urn:microsoft.com/office/officeart/2018/2/layout/IconLabelList"/>
    <dgm:cxn modelId="{4E9F0387-BC25-4BB9-98DA-1A5CD4E51A07}" srcId="{51E90E2B-35EE-4C75-92DD-1890D3C91E6B}" destId="{BF39CBF7-B9CD-41D3-A2F2-D5251016FAFA}" srcOrd="0" destOrd="0" parTransId="{32106741-EA0E-45EE-B675-1303D6E4F1E2}" sibTransId="{43E190E5-A66D-4274-909F-411C4353700B}"/>
    <dgm:cxn modelId="{4C7B378F-D30D-44CA-BD8D-F76CF2AA6B25}" srcId="{51E90E2B-35EE-4C75-92DD-1890D3C91E6B}" destId="{BF7FBEF1-2AD6-4C91-883B-38F151932D86}" srcOrd="1" destOrd="0" parTransId="{27362FDE-9290-4C0C-8450-52EC9E684FB8}" sibTransId="{BB327398-6342-442E-8A2A-054D267BE687}"/>
    <dgm:cxn modelId="{CFB2E1E5-B233-433B-8ECD-94300C064659}" srcId="{51E90E2B-35EE-4C75-92DD-1890D3C91E6B}" destId="{C58A346C-D4CE-458B-8588-9DA7596DC7FB}" srcOrd="2" destOrd="0" parTransId="{C36AB2A2-E522-49D1-A42F-E3AB53D2172E}" sibTransId="{F0E87EB9-B835-4101-BAA8-D546E1B6F74D}"/>
    <dgm:cxn modelId="{2D0847CF-7464-496C-958B-FB97E50B76F2}" type="presParOf" srcId="{C32B56D7-C08C-444F-81B6-2F1E5661601B}" destId="{8CED8C14-67F7-4EC0-8C8D-480AF1F74DFA}" srcOrd="0" destOrd="0" presId="urn:microsoft.com/office/officeart/2018/2/layout/IconLabelList"/>
    <dgm:cxn modelId="{F092AB64-DA34-45CE-870D-3D532C0FFA40}" type="presParOf" srcId="{8CED8C14-67F7-4EC0-8C8D-480AF1F74DFA}" destId="{BBF282B0-6149-4C6E-A873-4DB46FC47782}" srcOrd="0" destOrd="0" presId="urn:microsoft.com/office/officeart/2018/2/layout/IconLabelList"/>
    <dgm:cxn modelId="{C24B3593-7D70-4204-B440-5D016EF813FA}" type="presParOf" srcId="{8CED8C14-67F7-4EC0-8C8D-480AF1F74DFA}" destId="{7CD9C91C-AF53-4097-8EDE-C9D566EA42A7}" srcOrd="1" destOrd="0" presId="urn:microsoft.com/office/officeart/2018/2/layout/IconLabelList"/>
    <dgm:cxn modelId="{B1AF351C-0682-4DF6-BB07-3612DC665FAC}" type="presParOf" srcId="{8CED8C14-67F7-4EC0-8C8D-480AF1F74DFA}" destId="{D9504751-34EF-4619-B5B4-EF8D40C750A0}" srcOrd="2" destOrd="0" presId="urn:microsoft.com/office/officeart/2018/2/layout/IconLabelList"/>
    <dgm:cxn modelId="{916D4701-4D06-43C8-83D2-39D712D9CA8D}" type="presParOf" srcId="{C32B56D7-C08C-444F-81B6-2F1E5661601B}" destId="{A25185C1-AD6D-4377-8F82-FE594FF36F05}" srcOrd="1" destOrd="0" presId="urn:microsoft.com/office/officeart/2018/2/layout/IconLabelList"/>
    <dgm:cxn modelId="{72780254-E0D7-455F-8CCE-AB2F7482549D}" type="presParOf" srcId="{C32B56D7-C08C-444F-81B6-2F1E5661601B}" destId="{1C28ED2A-E020-4A9F-BF5B-0523BD09C927}" srcOrd="2" destOrd="0" presId="urn:microsoft.com/office/officeart/2018/2/layout/IconLabelList"/>
    <dgm:cxn modelId="{FD275D9B-78DA-4534-A205-5A69031FB6E9}" type="presParOf" srcId="{1C28ED2A-E020-4A9F-BF5B-0523BD09C927}" destId="{0C84707F-51AC-4BF2-9ADE-4AA30639E8B0}" srcOrd="0" destOrd="0" presId="urn:microsoft.com/office/officeart/2018/2/layout/IconLabelList"/>
    <dgm:cxn modelId="{6F2AEDAD-982E-4F19-94AD-1D0944DBDF08}" type="presParOf" srcId="{1C28ED2A-E020-4A9F-BF5B-0523BD09C927}" destId="{1C1492EB-F6E9-454D-A61D-B3F61B7CF1CD}" srcOrd="1" destOrd="0" presId="urn:microsoft.com/office/officeart/2018/2/layout/IconLabelList"/>
    <dgm:cxn modelId="{74E1D1AD-0A84-4A3B-A002-224551551CFB}" type="presParOf" srcId="{1C28ED2A-E020-4A9F-BF5B-0523BD09C927}" destId="{8A8FF0AB-1B1C-4DBD-82C1-13BA39EE5BCC}" srcOrd="2" destOrd="0" presId="urn:microsoft.com/office/officeart/2018/2/layout/IconLabelList"/>
    <dgm:cxn modelId="{A32DDAA3-59B3-4DC2-A408-61D990D6DBDC}" type="presParOf" srcId="{C32B56D7-C08C-444F-81B6-2F1E5661601B}" destId="{96BD76F3-6916-4958-A4A3-E03C368BEC5E}" srcOrd="3" destOrd="0" presId="urn:microsoft.com/office/officeart/2018/2/layout/IconLabelList"/>
    <dgm:cxn modelId="{8EA2C876-5BDC-4106-870A-3BB47B29EA32}" type="presParOf" srcId="{C32B56D7-C08C-444F-81B6-2F1E5661601B}" destId="{4E770CB9-1461-4874-9B75-7E314E7B074C}" srcOrd="4" destOrd="0" presId="urn:microsoft.com/office/officeart/2018/2/layout/IconLabelList"/>
    <dgm:cxn modelId="{F5D788FE-49F6-4641-82AB-9C66DDF912E4}" type="presParOf" srcId="{4E770CB9-1461-4874-9B75-7E314E7B074C}" destId="{786F0D3C-4FD8-4836-9EB8-C42AE3CE73C1}" srcOrd="0" destOrd="0" presId="urn:microsoft.com/office/officeart/2018/2/layout/IconLabelList"/>
    <dgm:cxn modelId="{D97D8266-6DDF-4417-A312-4881E9095131}" type="presParOf" srcId="{4E770CB9-1461-4874-9B75-7E314E7B074C}" destId="{7350A10F-6DC7-4235-A04A-F7F7E2E6C2C4}" srcOrd="1" destOrd="0" presId="urn:microsoft.com/office/officeart/2018/2/layout/IconLabelList"/>
    <dgm:cxn modelId="{42281AF1-CCDF-4A02-904A-CA401E75915B}" type="presParOf" srcId="{4E770CB9-1461-4874-9B75-7E314E7B074C}" destId="{161BF7A0-8260-456C-88D2-86E0AFD926AA}" srcOrd="2" destOrd="0" presId="urn:microsoft.com/office/officeart/2018/2/layout/IconLabelList"/>
    <dgm:cxn modelId="{F4045E74-604A-4626-A2ED-6DF18FBDA3E3}" type="presParOf" srcId="{C32B56D7-C08C-444F-81B6-2F1E5661601B}" destId="{92559F18-15D9-479E-8AC8-2C79CE37C307}" srcOrd="5" destOrd="0" presId="urn:microsoft.com/office/officeart/2018/2/layout/IconLabelList"/>
    <dgm:cxn modelId="{7F36E334-93AE-4BDB-8130-9CD9C4DCEE8D}" type="presParOf" srcId="{C32B56D7-C08C-444F-81B6-2F1E5661601B}" destId="{3F2466EF-B7B7-4D0F-925A-11122DC25BD5}" srcOrd="6" destOrd="0" presId="urn:microsoft.com/office/officeart/2018/2/layout/IconLabelList"/>
    <dgm:cxn modelId="{EF7619D7-0217-4126-B201-9A155DA198C2}" type="presParOf" srcId="{3F2466EF-B7B7-4D0F-925A-11122DC25BD5}" destId="{CD3ADAF5-241A-4A32-8932-9E3EAD7E267F}" srcOrd="0" destOrd="0" presId="urn:microsoft.com/office/officeart/2018/2/layout/IconLabelList"/>
    <dgm:cxn modelId="{A96E3E6E-9777-451C-8DE5-28B9F0A5733C}" type="presParOf" srcId="{3F2466EF-B7B7-4D0F-925A-11122DC25BD5}" destId="{3DD4C681-9248-4A28-8FBB-A4B09E096C2B}" srcOrd="1" destOrd="0" presId="urn:microsoft.com/office/officeart/2018/2/layout/IconLabelList"/>
    <dgm:cxn modelId="{03A665CF-5934-4547-B2EB-DF7C2B46C832}" type="presParOf" srcId="{3F2466EF-B7B7-4D0F-925A-11122DC25BD5}" destId="{3DFA3112-375E-4C5D-A208-0BDDE1C66DE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72E9F-C207-476B-AC59-75880EF7626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A59792-882E-4FA2-9519-59AC2F3BB661}">
      <dgm:prSet/>
      <dgm:spPr/>
      <dgm:t>
        <a:bodyPr/>
        <a:lstStyle/>
        <a:p>
          <a:r>
            <a:rPr lang="en-US" dirty="0"/>
            <a:t>Waterfront location</a:t>
          </a:r>
        </a:p>
      </dgm:t>
    </dgm:pt>
    <dgm:pt modelId="{3104BC27-0BE1-42C8-B35C-5C7FE5CCBA3A}" type="parTrans" cxnId="{2DDE9B6F-CC8A-4283-B71B-683D87E6673F}">
      <dgm:prSet/>
      <dgm:spPr/>
      <dgm:t>
        <a:bodyPr/>
        <a:lstStyle/>
        <a:p>
          <a:endParaRPr lang="en-US"/>
        </a:p>
      </dgm:t>
    </dgm:pt>
    <dgm:pt modelId="{80721F71-7BCA-445C-8C5B-6997E3D4AA36}" type="sibTrans" cxnId="{2DDE9B6F-CC8A-4283-B71B-683D87E6673F}">
      <dgm:prSet/>
      <dgm:spPr/>
      <dgm:t>
        <a:bodyPr/>
        <a:lstStyle/>
        <a:p>
          <a:endParaRPr lang="en-US"/>
        </a:p>
      </dgm:t>
    </dgm:pt>
    <dgm:pt modelId="{B4CA9E2E-2874-4A05-8391-7C4A4758A1F9}">
      <dgm:prSet/>
      <dgm:spPr/>
      <dgm:t>
        <a:bodyPr/>
        <a:lstStyle/>
        <a:p>
          <a:r>
            <a:rPr lang="en-US" dirty="0"/>
            <a:t>Gateway to the City of Long Beach</a:t>
          </a:r>
        </a:p>
      </dgm:t>
    </dgm:pt>
    <dgm:pt modelId="{F3A2FD43-888C-428D-BC54-8EF4D49952D8}" type="parTrans" cxnId="{106A30BC-789E-4C6E-9C59-9EBE54EB326C}">
      <dgm:prSet/>
      <dgm:spPr/>
      <dgm:t>
        <a:bodyPr/>
        <a:lstStyle/>
        <a:p>
          <a:endParaRPr lang="en-US"/>
        </a:p>
      </dgm:t>
    </dgm:pt>
    <dgm:pt modelId="{B138301E-955C-49FE-9F51-257163A4BDD1}" type="sibTrans" cxnId="{106A30BC-789E-4C6E-9C59-9EBE54EB326C}">
      <dgm:prSet/>
      <dgm:spPr/>
      <dgm:t>
        <a:bodyPr/>
        <a:lstStyle/>
        <a:p>
          <a:endParaRPr lang="en-US"/>
        </a:p>
      </dgm:t>
    </dgm:pt>
    <dgm:pt modelId="{75F5176A-B16E-447F-ADD5-8EECA8876046}">
      <dgm:prSet/>
      <dgm:spPr/>
      <dgm:t>
        <a:bodyPr/>
        <a:lstStyle/>
        <a:p>
          <a:r>
            <a:rPr lang="en-US" dirty="0"/>
            <a:t>Long Island Railroad station within walking distance of downtown</a:t>
          </a:r>
        </a:p>
      </dgm:t>
    </dgm:pt>
    <dgm:pt modelId="{1F8BF23D-CFBE-4CAE-89FE-D00EE97F3153}" type="parTrans" cxnId="{7C33F605-B3AB-45E2-8E3C-228FAF15ACF8}">
      <dgm:prSet/>
      <dgm:spPr/>
      <dgm:t>
        <a:bodyPr/>
        <a:lstStyle/>
        <a:p>
          <a:endParaRPr lang="en-US"/>
        </a:p>
      </dgm:t>
    </dgm:pt>
    <dgm:pt modelId="{9B2BF287-CEE5-41DE-9C1B-9696E0558A88}" type="sibTrans" cxnId="{7C33F605-B3AB-45E2-8E3C-228FAF15ACF8}">
      <dgm:prSet/>
      <dgm:spPr/>
      <dgm:t>
        <a:bodyPr/>
        <a:lstStyle/>
        <a:p>
          <a:endParaRPr lang="en-US"/>
        </a:p>
      </dgm:t>
    </dgm:pt>
    <dgm:pt modelId="{9B885AA4-7C90-4CAD-99EA-BF9303F69B19}">
      <dgm:prSet/>
      <dgm:spPr/>
      <dgm:t>
        <a:bodyPr/>
        <a:lstStyle/>
        <a:p>
          <a:r>
            <a:rPr lang="en-US" dirty="0"/>
            <a:t>Long Beach Road – commercial corridor</a:t>
          </a:r>
        </a:p>
      </dgm:t>
    </dgm:pt>
    <dgm:pt modelId="{1245C5B3-1C35-4642-854A-D1F9619818D0}" type="parTrans" cxnId="{A04372E5-9347-453A-9485-EFDAB65D429A}">
      <dgm:prSet/>
      <dgm:spPr/>
      <dgm:t>
        <a:bodyPr/>
        <a:lstStyle/>
        <a:p>
          <a:endParaRPr lang="en-US"/>
        </a:p>
      </dgm:t>
    </dgm:pt>
    <dgm:pt modelId="{5EAD0297-C559-4C73-A1CD-226BA89CE692}" type="sibTrans" cxnId="{A04372E5-9347-453A-9485-EFDAB65D429A}">
      <dgm:prSet/>
      <dgm:spPr/>
      <dgm:t>
        <a:bodyPr/>
        <a:lstStyle/>
        <a:p>
          <a:endParaRPr lang="en-US"/>
        </a:p>
      </dgm:t>
    </dgm:pt>
    <dgm:pt modelId="{F262D2F0-53E8-4DF4-94D9-0A8C250A7C1E}" type="pres">
      <dgm:prSet presAssocID="{FEA72E9F-C207-476B-AC59-75880EF76262}" presName="root" presStyleCnt="0">
        <dgm:presLayoutVars>
          <dgm:dir/>
          <dgm:resizeHandles val="exact"/>
        </dgm:presLayoutVars>
      </dgm:prSet>
      <dgm:spPr/>
    </dgm:pt>
    <dgm:pt modelId="{2956DA20-784A-4614-AF2D-0D3017217043}" type="pres">
      <dgm:prSet presAssocID="{62A59792-882E-4FA2-9519-59AC2F3BB661}" presName="compNode" presStyleCnt="0"/>
      <dgm:spPr/>
    </dgm:pt>
    <dgm:pt modelId="{D2E4E9C6-6FE6-4EC6-A2DC-D93A626B712B}" type="pres">
      <dgm:prSet presAssocID="{62A59792-882E-4FA2-9519-59AC2F3BB6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7E36D4A2-12FB-498A-BEC0-89A6EFD72E75}" type="pres">
      <dgm:prSet presAssocID="{62A59792-882E-4FA2-9519-59AC2F3BB661}" presName="spaceRect" presStyleCnt="0"/>
      <dgm:spPr/>
    </dgm:pt>
    <dgm:pt modelId="{BE9A7DE7-3109-44D8-BBEB-FE7BFB2C67D0}" type="pres">
      <dgm:prSet presAssocID="{62A59792-882E-4FA2-9519-59AC2F3BB661}" presName="textRect" presStyleLbl="revTx" presStyleIdx="0" presStyleCnt="4">
        <dgm:presLayoutVars>
          <dgm:chMax val="1"/>
          <dgm:chPref val="1"/>
        </dgm:presLayoutVars>
      </dgm:prSet>
      <dgm:spPr/>
    </dgm:pt>
    <dgm:pt modelId="{36F0B12B-A9F7-46BF-ACA6-9BF73B43183B}" type="pres">
      <dgm:prSet presAssocID="{80721F71-7BCA-445C-8C5B-6997E3D4AA36}" presName="sibTrans" presStyleCnt="0"/>
      <dgm:spPr/>
    </dgm:pt>
    <dgm:pt modelId="{7BE44103-EA71-4374-A1EA-B1B2DD474E76}" type="pres">
      <dgm:prSet presAssocID="{B4CA9E2E-2874-4A05-8391-7C4A4758A1F9}" presName="compNode" presStyleCnt="0"/>
      <dgm:spPr/>
    </dgm:pt>
    <dgm:pt modelId="{1B8D7950-CEE7-48B1-917D-08E3FD90745E}" type="pres">
      <dgm:prSet presAssocID="{B4CA9E2E-2874-4A05-8391-7C4A4758A1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ity"/>
        </a:ext>
      </dgm:extLst>
    </dgm:pt>
    <dgm:pt modelId="{EDADD6AB-B47D-4F72-B92F-E82D21F4E8C2}" type="pres">
      <dgm:prSet presAssocID="{B4CA9E2E-2874-4A05-8391-7C4A4758A1F9}" presName="spaceRect" presStyleCnt="0"/>
      <dgm:spPr/>
    </dgm:pt>
    <dgm:pt modelId="{7A597932-61A4-440D-BBC7-71986E679448}" type="pres">
      <dgm:prSet presAssocID="{B4CA9E2E-2874-4A05-8391-7C4A4758A1F9}" presName="textRect" presStyleLbl="revTx" presStyleIdx="1" presStyleCnt="4">
        <dgm:presLayoutVars>
          <dgm:chMax val="1"/>
          <dgm:chPref val="1"/>
        </dgm:presLayoutVars>
      </dgm:prSet>
      <dgm:spPr/>
    </dgm:pt>
    <dgm:pt modelId="{063F474A-B3E2-43D9-B50F-D33564EDDA7F}" type="pres">
      <dgm:prSet presAssocID="{B138301E-955C-49FE-9F51-257163A4BDD1}" presName="sibTrans" presStyleCnt="0"/>
      <dgm:spPr/>
    </dgm:pt>
    <dgm:pt modelId="{7CB67148-05B4-4EC2-A0CE-EDB6C14C07E2}" type="pres">
      <dgm:prSet presAssocID="{75F5176A-B16E-447F-ADD5-8EECA8876046}" presName="compNode" presStyleCnt="0"/>
      <dgm:spPr/>
    </dgm:pt>
    <dgm:pt modelId="{9ECC0F08-7D7A-4801-A9E1-3A0C6E193E73}" type="pres">
      <dgm:prSet presAssocID="{75F5176A-B16E-447F-ADD5-8EECA88760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in"/>
        </a:ext>
      </dgm:extLst>
    </dgm:pt>
    <dgm:pt modelId="{C403ACC7-549D-43F8-8D21-2F740BB456F1}" type="pres">
      <dgm:prSet presAssocID="{75F5176A-B16E-447F-ADD5-8EECA8876046}" presName="spaceRect" presStyleCnt="0"/>
      <dgm:spPr/>
    </dgm:pt>
    <dgm:pt modelId="{FD33A085-A4B6-4E36-B241-D3DC40FEBE84}" type="pres">
      <dgm:prSet presAssocID="{75F5176A-B16E-447F-ADD5-8EECA8876046}" presName="textRect" presStyleLbl="revTx" presStyleIdx="2" presStyleCnt="4">
        <dgm:presLayoutVars>
          <dgm:chMax val="1"/>
          <dgm:chPref val="1"/>
        </dgm:presLayoutVars>
      </dgm:prSet>
      <dgm:spPr/>
    </dgm:pt>
    <dgm:pt modelId="{7B691C8F-B153-4C7B-926F-92C538FCA62C}" type="pres">
      <dgm:prSet presAssocID="{9B2BF287-CEE5-41DE-9C1B-9696E0558A88}" presName="sibTrans" presStyleCnt="0"/>
      <dgm:spPr/>
    </dgm:pt>
    <dgm:pt modelId="{22724FA4-82B2-440B-8F1E-B0DD11190D50}" type="pres">
      <dgm:prSet presAssocID="{9B885AA4-7C90-4CAD-99EA-BF9303F69B19}" presName="compNode" presStyleCnt="0"/>
      <dgm:spPr/>
    </dgm:pt>
    <dgm:pt modelId="{4400BCF4-4672-44D8-A057-D32E0D8192EF}" type="pres">
      <dgm:prSet presAssocID="{9B885AA4-7C90-4CAD-99EA-BF9303F69B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npost"/>
        </a:ext>
      </dgm:extLst>
    </dgm:pt>
    <dgm:pt modelId="{BF4142B8-39B7-4999-8EDB-AFADB532C8E9}" type="pres">
      <dgm:prSet presAssocID="{9B885AA4-7C90-4CAD-99EA-BF9303F69B19}" presName="spaceRect" presStyleCnt="0"/>
      <dgm:spPr/>
    </dgm:pt>
    <dgm:pt modelId="{5A15B610-A5CF-464F-B597-E3B2E98C100F}" type="pres">
      <dgm:prSet presAssocID="{9B885AA4-7C90-4CAD-99EA-BF9303F69B19}" presName="textRect" presStyleLbl="revTx" presStyleIdx="3" presStyleCnt="4">
        <dgm:presLayoutVars>
          <dgm:chMax val="1"/>
          <dgm:chPref val="1"/>
        </dgm:presLayoutVars>
      </dgm:prSet>
      <dgm:spPr/>
    </dgm:pt>
  </dgm:ptLst>
  <dgm:cxnLst>
    <dgm:cxn modelId="{7C33F605-B3AB-45E2-8E3C-228FAF15ACF8}" srcId="{FEA72E9F-C207-476B-AC59-75880EF76262}" destId="{75F5176A-B16E-447F-ADD5-8EECA8876046}" srcOrd="2" destOrd="0" parTransId="{1F8BF23D-CFBE-4CAE-89FE-D00EE97F3153}" sibTransId="{9B2BF287-CEE5-41DE-9C1B-9696E0558A88}"/>
    <dgm:cxn modelId="{36F0D935-9FB2-45A0-807C-07AE581D7E4E}" type="presOf" srcId="{75F5176A-B16E-447F-ADD5-8EECA8876046}" destId="{FD33A085-A4B6-4E36-B241-D3DC40FEBE84}" srcOrd="0" destOrd="0" presId="urn:microsoft.com/office/officeart/2018/2/layout/IconLabelList"/>
    <dgm:cxn modelId="{6A70BB46-041C-4B64-9BCB-83D3FC2D71B2}" type="presOf" srcId="{62A59792-882E-4FA2-9519-59AC2F3BB661}" destId="{BE9A7DE7-3109-44D8-BBEB-FE7BFB2C67D0}" srcOrd="0" destOrd="0" presId="urn:microsoft.com/office/officeart/2018/2/layout/IconLabelList"/>
    <dgm:cxn modelId="{2DDE9B6F-CC8A-4283-B71B-683D87E6673F}" srcId="{FEA72E9F-C207-476B-AC59-75880EF76262}" destId="{62A59792-882E-4FA2-9519-59AC2F3BB661}" srcOrd="0" destOrd="0" parTransId="{3104BC27-0BE1-42C8-B35C-5C7FE5CCBA3A}" sibTransId="{80721F71-7BCA-445C-8C5B-6997E3D4AA36}"/>
    <dgm:cxn modelId="{B8AF477D-95EA-4467-8D1C-C23D1D1AAC8F}" type="presOf" srcId="{9B885AA4-7C90-4CAD-99EA-BF9303F69B19}" destId="{5A15B610-A5CF-464F-B597-E3B2E98C100F}" srcOrd="0" destOrd="0" presId="urn:microsoft.com/office/officeart/2018/2/layout/IconLabelList"/>
    <dgm:cxn modelId="{D6158197-D44F-4927-B84F-CDA6B95A0C50}" type="presOf" srcId="{B4CA9E2E-2874-4A05-8391-7C4A4758A1F9}" destId="{7A597932-61A4-440D-BBC7-71986E679448}" srcOrd="0" destOrd="0" presId="urn:microsoft.com/office/officeart/2018/2/layout/IconLabelList"/>
    <dgm:cxn modelId="{40EFB0AD-CECC-4DD4-9007-BE8C3014FBF4}" type="presOf" srcId="{FEA72E9F-C207-476B-AC59-75880EF76262}" destId="{F262D2F0-53E8-4DF4-94D9-0A8C250A7C1E}" srcOrd="0" destOrd="0" presId="urn:microsoft.com/office/officeart/2018/2/layout/IconLabelList"/>
    <dgm:cxn modelId="{106A30BC-789E-4C6E-9C59-9EBE54EB326C}" srcId="{FEA72E9F-C207-476B-AC59-75880EF76262}" destId="{B4CA9E2E-2874-4A05-8391-7C4A4758A1F9}" srcOrd="1" destOrd="0" parTransId="{F3A2FD43-888C-428D-BC54-8EF4D49952D8}" sibTransId="{B138301E-955C-49FE-9F51-257163A4BDD1}"/>
    <dgm:cxn modelId="{A04372E5-9347-453A-9485-EFDAB65D429A}" srcId="{FEA72E9F-C207-476B-AC59-75880EF76262}" destId="{9B885AA4-7C90-4CAD-99EA-BF9303F69B19}" srcOrd="3" destOrd="0" parTransId="{1245C5B3-1C35-4642-854A-D1F9619818D0}" sibTransId="{5EAD0297-C559-4C73-A1CD-226BA89CE692}"/>
    <dgm:cxn modelId="{ED3A4290-6EEC-4CE2-A3EA-D90D00C8B9A8}" type="presParOf" srcId="{F262D2F0-53E8-4DF4-94D9-0A8C250A7C1E}" destId="{2956DA20-784A-4614-AF2D-0D3017217043}" srcOrd="0" destOrd="0" presId="urn:microsoft.com/office/officeart/2018/2/layout/IconLabelList"/>
    <dgm:cxn modelId="{7464C4DE-CD24-4EDB-A165-3A5896EE9137}" type="presParOf" srcId="{2956DA20-784A-4614-AF2D-0D3017217043}" destId="{D2E4E9C6-6FE6-4EC6-A2DC-D93A626B712B}" srcOrd="0" destOrd="0" presId="urn:microsoft.com/office/officeart/2018/2/layout/IconLabelList"/>
    <dgm:cxn modelId="{F6CE818D-83E4-44B8-ADFD-F411269A3C00}" type="presParOf" srcId="{2956DA20-784A-4614-AF2D-0D3017217043}" destId="{7E36D4A2-12FB-498A-BEC0-89A6EFD72E75}" srcOrd="1" destOrd="0" presId="urn:microsoft.com/office/officeart/2018/2/layout/IconLabelList"/>
    <dgm:cxn modelId="{3FFA092A-E28B-4DAA-8D8A-5D5F12BA8B62}" type="presParOf" srcId="{2956DA20-784A-4614-AF2D-0D3017217043}" destId="{BE9A7DE7-3109-44D8-BBEB-FE7BFB2C67D0}" srcOrd="2" destOrd="0" presId="urn:microsoft.com/office/officeart/2018/2/layout/IconLabelList"/>
    <dgm:cxn modelId="{99AE7BF8-85E8-4C3F-BE54-D92DC5F90722}" type="presParOf" srcId="{F262D2F0-53E8-4DF4-94D9-0A8C250A7C1E}" destId="{36F0B12B-A9F7-46BF-ACA6-9BF73B43183B}" srcOrd="1" destOrd="0" presId="urn:microsoft.com/office/officeart/2018/2/layout/IconLabelList"/>
    <dgm:cxn modelId="{2FFEC106-9D79-4E01-8B64-89546A2A5CCC}" type="presParOf" srcId="{F262D2F0-53E8-4DF4-94D9-0A8C250A7C1E}" destId="{7BE44103-EA71-4374-A1EA-B1B2DD474E76}" srcOrd="2" destOrd="0" presId="urn:microsoft.com/office/officeart/2018/2/layout/IconLabelList"/>
    <dgm:cxn modelId="{AD075870-C808-438E-86F1-8BAF36AC0670}" type="presParOf" srcId="{7BE44103-EA71-4374-A1EA-B1B2DD474E76}" destId="{1B8D7950-CEE7-48B1-917D-08E3FD90745E}" srcOrd="0" destOrd="0" presId="urn:microsoft.com/office/officeart/2018/2/layout/IconLabelList"/>
    <dgm:cxn modelId="{356294F4-1772-4E8B-BBB1-11532919A26C}" type="presParOf" srcId="{7BE44103-EA71-4374-A1EA-B1B2DD474E76}" destId="{EDADD6AB-B47D-4F72-B92F-E82D21F4E8C2}" srcOrd="1" destOrd="0" presId="urn:microsoft.com/office/officeart/2018/2/layout/IconLabelList"/>
    <dgm:cxn modelId="{7FD103A9-B58C-4404-A907-14E7F478A2FA}" type="presParOf" srcId="{7BE44103-EA71-4374-A1EA-B1B2DD474E76}" destId="{7A597932-61A4-440D-BBC7-71986E679448}" srcOrd="2" destOrd="0" presId="urn:microsoft.com/office/officeart/2018/2/layout/IconLabelList"/>
    <dgm:cxn modelId="{8D7E282E-6C3A-46CF-8292-ACA224627668}" type="presParOf" srcId="{F262D2F0-53E8-4DF4-94D9-0A8C250A7C1E}" destId="{063F474A-B3E2-43D9-B50F-D33564EDDA7F}" srcOrd="3" destOrd="0" presId="urn:microsoft.com/office/officeart/2018/2/layout/IconLabelList"/>
    <dgm:cxn modelId="{A319AD04-162F-4B45-A85D-C8DC70BBA5A4}" type="presParOf" srcId="{F262D2F0-53E8-4DF4-94D9-0A8C250A7C1E}" destId="{7CB67148-05B4-4EC2-A0CE-EDB6C14C07E2}" srcOrd="4" destOrd="0" presId="urn:microsoft.com/office/officeart/2018/2/layout/IconLabelList"/>
    <dgm:cxn modelId="{F9E16123-84DB-4C06-BB02-DE178F04E327}" type="presParOf" srcId="{7CB67148-05B4-4EC2-A0CE-EDB6C14C07E2}" destId="{9ECC0F08-7D7A-4801-A9E1-3A0C6E193E73}" srcOrd="0" destOrd="0" presId="urn:microsoft.com/office/officeart/2018/2/layout/IconLabelList"/>
    <dgm:cxn modelId="{CD8C85A8-AD80-47B7-8284-D089501ACD44}" type="presParOf" srcId="{7CB67148-05B4-4EC2-A0CE-EDB6C14C07E2}" destId="{C403ACC7-549D-43F8-8D21-2F740BB456F1}" srcOrd="1" destOrd="0" presId="urn:microsoft.com/office/officeart/2018/2/layout/IconLabelList"/>
    <dgm:cxn modelId="{591C0CBF-1418-4486-AB59-504A52CBF297}" type="presParOf" srcId="{7CB67148-05B4-4EC2-A0CE-EDB6C14C07E2}" destId="{FD33A085-A4B6-4E36-B241-D3DC40FEBE84}" srcOrd="2" destOrd="0" presId="urn:microsoft.com/office/officeart/2018/2/layout/IconLabelList"/>
    <dgm:cxn modelId="{159800C2-4CBB-4D51-91AF-38344C7C9A6B}" type="presParOf" srcId="{F262D2F0-53E8-4DF4-94D9-0A8C250A7C1E}" destId="{7B691C8F-B153-4C7B-926F-92C538FCA62C}" srcOrd="5" destOrd="0" presId="urn:microsoft.com/office/officeart/2018/2/layout/IconLabelList"/>
    <dgm:cxn modelId="{C3FC9041-CD1C-453C-A115-274763028982}" type="presParOf" srcId="{F262D2F0-53E8-4DF4-94D9-0A8C250A7C1E}" destId="{22724FA4-82B2-440B-8F1E-B0DD11190D50}" srcOrd="6" destOrd="0" presId="urn:microsoft.com/office/officeart/2018/2/layout/IconLabelList"/>
    <dgm:cxn modelId="{14473907-6493-4F20-9346-7EDB31356EF1}" type="presParOf" srcId="{22724FA4-82B2-440B-8F1E-B0DD11190D50}" destId="{4400BCF4-4672-44D8-A057-D32E0D8192EF}" srcOrd="0" destOrd="0" presId="urn:microsoft.com/office/officeart/2018/2/layout/IconLabelList"/>
    <dgm:cxn modelId="{B0D136C4-FF8E-4812-9FA6-D151D8345C4B}" type="presParOf" srcId="{22724FA4-82B2-440B-8F1E-B0DD11190D50}" destId="{BF4142B8-39B7-4999-8EDB-AFADB532C8E9}" srcOrd="1" destOrd="0" presId="urn:microsoft.com/office/officeart/2018/2/layout/IconLabelList"/>
    <dgm:cxn modelId="{C1E3B64F-0360-49F2-BF84-B87387E589B3}" type="presParOf" srcId="{22724FA4-82B2-440B-8F1E-B0DD11190D50}" destId="{5A15B610-A5CF-464F-B597-E3B2E98C100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A81E4E-6E44-447F-950F-9DAF51502C9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25B4A0-B1BD-4207-AC58-61A8F07D2D58}">
      <dgm:prSet/>
      <dgm:spPr/>
      <dgm:t>
        <a:bodyPr/>
        <a:lstStyle/>
        <a:p>
          <a:r>
            <a:rPr lang="en-US" dirty="0"/>
            <a:t>Stagnant economic performance, vacant storefronts, lack of diversified housing options, deficient pedestrian activity, and underutilization of the waterfront.</a:t>
          </a:r>
        </a:p>
      </dgm:t>
    </dgm:pt>
    <dgm:pt modelId="{1F4E25C9-E3B0-42BD-9938-049EFF1A24FA}" type="parTrans" cxnId="{CF196D08-F73A-4D4E-9EF9-56634E23F3A2}">
      <dgm:prSet/>
      <dgm:spPr/>
      <dgm:t>
        <a:bodyPr/>
        <a:lstStyle/>
        <a:p>
          <a:endParaRPr lang="en-US"/>
        </a:p>
      </dgm:t>
    </dgm:pt>
    <dgm:pt modelId="{4E2F869E-E88B-4D40-A019-62C746C4919A}" type="sibTrans" cxnId="{CF196D08-F73A-4D4E-9EF9-56634E23F3A2}">
      <dgm:prSet/>
      <dgm:spPr/>
      <dgm:t>
        <a:bodyPr/>
        <a:lstStyle/>
        <a:p>
          <a:endParaRPr lang="en-US"/>
        </a:p>
      </dgm:t>
    </dgm:pt>
    <dgm:pt modelId="{F8DAFBBE-0866-4B8F-B428-588C5375C1FE}">
      <dgm:prSet/>
      <dgm:spPr/>
      <dgm:t>
        <a:bodyPr/>
        <a:lstStyle/>
        <a:p>
          <a:r>
            <a:rPr lang="en-US" dirty="0"/>
            <a:t>Superstorm Sandy caused substantial damage to businesses along Long Beach Road; many were closed, some have not reopened.  </a:t>
          </a:r>
        </a:p>
      </dgm:t>
    </dgm:pt>
    <dgm:pt modelId="{B0841FFC-7D8B-4552-AA05-B867A87584FC}" type="parTrans" cxnId="{D116A8A5-7861-4FB3-963A-67C090C45E6E}">
      <dgm:prSet/>
      <dgm:spPr/>
      <dgm:t>
        <a:bodyPr/>
        <a:lstStyle/>
        <a:p>
          <a:endParaRPr lang="en-US"/>
        </a:p>
      </dgm:t>
    </dgm:pt>
    <dgm:pt modelId="{7D558FA5-A94D-464C-9E93-98B23F853076}" type="sibTrans" cxnId="{D116A8A5-7861-4FB3-963A-67C090C45E6E}">
      <dgm:prSet/>
      <dgm:spPr/>
      <dgm:t>
        <a:bodyPr/>
        <a:lstStyle/>
        <a:p>
          <a:endParaRPr lang="en-US"/>
        </a:p>
      </dgm:t>
    </dgm:pt>
    <dgm:pt modelId="{71B1F4CB-698B-4A98-A813-39E676BF4392}">
      <dgm:prSet/>
      <dgm:spPr/>
      <dgm:t>
        <a:bodyPr/>
        <a:lstStyle/>
        <a:p>
          <a:r>
            <a:rPr lang="en-US" dirty="0"/>
            <a:t>Existing Commercial Districts do not allow residential uses. Existing Business District does not permit non-age-restricted residential uses. </a:t>
          </a:r>
        </a:p>
      </dgm:t>
    </dgm:pt>
    <dgm:pt modelId="{C77BDC08-0520-43D5-B545-07B9AD16067C}" type="parTrans" cxnId="{49DC6C51-06DA-4CEB-A818-7B6F6821D951}">
      <dgm:prSet/>
      <dgm:spPr/>
      <dgm:t>
        <a:bodyPr/>
        <a:lstStyle/>
        <a:p>
          <a:endParaRPr lang="en-US"/>
        </a:p>
      </dgm:t>
    </dgm:pt>
    <dgm:pt modelId="{0EDC9DF7-591A-4493-BE8F-E0BEE7530A80}" type="sibTrans" cxnId="{49DC6C51-06DA-4CEB-A818-7B6F6821D951}">
      <dgm:prSet/>
      <dgm:spPr/>
      <dgm:t>
        <a:bodyPr/>
        <a:lstStyle/>
        <a:p>
          <a:endParaRPr lang="en-US"/>
        </a:p>
      </dgm:t>
    </dgm:pt>
    <dgm:pt modelId="{AE545A06-9D63-4DCC-B4FA-73D3A0EC6489}">
      <dgm:prSet/>
      <dgm:spPr/>
      <dgm:t>
        <a:bodyPr/>
        <a:lstStyle/>
        <a:p>
          <a:r>
            <a:rPr lang="en-US" dirty="0"/>
            <a:t>Limits the Village from offering diversified housing options and meeting the growing demand for mixed-use, multi-family housing near transit.</a:t>
          </a:r>
        </a:p>
      </dgm:t>
    </dgm:pt>
    <dgm:pt modelId="{F7EE298F-E749-475B-BE28-B23909B9D856}" type="parTrans" cxnId="{38484263-F50B-4EBB-AEC0-94044479BF22}">
      <dgm:prSet/>
      <dgm:spPr/>
      <dgm:t>
        <a:bodyPr/>
        <a:lstStyle/>
        <a:p>
          <a:endParaRPr lang="en-US"/>
        </a:p>
      </dgm:t>
    </dgm:pt>
    <dgm:pt modelId="{23DBAE61-68A8-4DFD-9A47-B103F3A3C925}" type="sibTrans" cxnId="{38484263-F50B-4EBB-AEC0-94044479BF22}">
      <dgm:prSet/>
      <dgm:spPr/>
      <dgm:t>
        <a:bodyPr/>
        <a:lstStyle/>
        <a:p>
          <a:endParaRPr lang="en-US"/>
        </a:p>
      </dgm:t>
    </dgm:pt>
    <dgm:pt modelId="{450C86FA-05E1-43DF-8843-EF99509C542F}">
      <dgm:prSet/>
      <dgm:spPr/>
      <dgm:t>
        <a:bodyPr/>
        <a:lstStyle/>
        <a:p>
          <a:r>
            <a:rPr lang="en-US" dirty="0"/>
            <a:t>Current zoning does not provide the tools necessary to encourage a vibrant, walkable downtown.</a:t>
          </a:r>
        </a:p>
      </dgm:t>
    </dgm:pt>
    <dgm:pt modelId="{D5B0957D-408D-4E7A-8393-5ABB7D63DDAB}" type="parTrans" cxnId="{3B13B166-AF99-4F7A-ACAF-5E1A7C7D7092}">
      <dgm:prSet/>
      <dgm:spPr/>
      <dgm:t>
        <a:bodyPr/>
        <a:lstStyle/>
        <a:p>
          <a:endParaRPr lang="en-US"/>
        </a:p>
      </dgm:t>
    </dgm:pt>
    <dgm:pt modelId="{6101D4B0-93EB-46AC-8D72-528F1071931A}" type="sibTrans" cxnId="{3B13B166-AF99-4F7A-ACAF-5E1A7C7D7092}">
      <dgm:prSet/>
      <dgm:spPr/>
      <dgm:t>
        <a:bodyPr/>
        <a:lstStyle/>
        <a:p>
          <a:endParaRPr lang="en-US"/>
        </a:p>
      </dgm:t>
    </dgm:pt>
    <dgm:pt modelId="{C8EC2FB2-EBE9-4B96-928A-6DC92CA47658}" type="pres">
      <dgm:prSet presAssocID="{65A81E4E-6E44-447F-950F-9DAF51502C9F}" presName="linear" presStyleCnt="0">
        <dgm:presLayoutVars>
          <dgm:animLvl val="lvl"/>
          <dgm:resizeHandles val="exact"/>
        </dgm:presLayoutVars>
      </dgm:prSet>
      <dgm:spPr/>
    </dgm:pt>
    <dgm:pt modelId="{A8501AAD-6628-43FF-9CE3-50BC32C9BC65}" type="pres">
      <dgm:prSet presAssocID="{0825B4A0-B1BD-4207-AC58-61A8F07D2D58}" presName="parentText" presStyleLbl="node1" presStyleIdx="0" presStyleCnt="5">
        <dgm:presLayoutVars>
          <dgm:chMax val="0"/>
          <dgm:bulletEnabled val="1"/>
        </dgm:presLayoutVars>
      </dgm:prSet>
      <dgm:spPr/>
    </dgm:pt>
    <dgm:pt modelId="{C8907707-888B-45E6-A5D6-B45BC8004F2D}" type="pres">
      <dgm:prSet presAssocID="{4E2F869E-E88B-4D40-A019-62C746C4919A}" presName="spacer" presStyleCnt="0"/>
      <dgm:spPr/>
    </dgm:pt>
    <dgm:pt modelId="{D5F45F58-4091-4752-AE64-00A848302542}" type="pres">
      <dgm:prSet presAssocID="{F8DAFBBE-0866-4B8F-B428-588C5375C1FE}" presName="parentText" presStyleLbl="node1" presStyleIdx="1" presStyleCnt="5">
        <dgm:presLayoutVars>
          <dgm:chMax val="0"/>
          <dgm:bulletEnabled val="1"/>
        </dgm:presLayoutVars>
      </dgm:prSet>
      <dgm:spPr/>
    </dgm:pt>
    <dgm:pt modelId="{719AA831-E3B1-448A-8F94-38F40C175E9F}" type="pres">
      <dgm:prSet presAssocID="{7D558FA5-A94D-464C-9E93-98B23F853076}" presName="spacer" presStyleCnt="0"/>
      <dgm:spPr/>
    </dgm:pt>
    <dgm:pt modelId="{6AAEDDCB-9324-4732-B34F-DB35884D473C}" type="pres">
      <dgm:prSet presAssocID="{71B1F4CB-698B-4A98-A813-39E676BF4392}" presName="parentText" presStyleLbl="node1" presStyleIdx="2" presStyleCnt="5">
        <dgm:presLayoutVars>
          <dgm:chMax val="0"/>
          <dgm:bulletEnabled val="1"/>
        </dgm:presLayoutVars>
      </dgm:prSet>
      <dgm:spPr/>
    </dgm:pt>
    <dgm:pt modelId="{1947237D-6386-4D7D-BC27-674D22FE85CD}" type="pres">
      <dgm:prSet presAssocID="{0EDC9DF7-591A-4493-BE8F-E0BEE7530A80}" presName="spacer" presStyleCnt="0"/>
      <dgm:spPr/>
    </dgm:pt>
    <dgm:pt modelId="{3C11E884-BF42-4BF5-808D-A7EC6085D12F}" type="pres">
      <dgm:prSet presAssocID="{AE545A06-9D63-4DCC-B4FA-73D3A0EC6489}" presName="parentText" presStyleLbl="node1" presStyleIdx="3" presStyleCnt="5">
        <dgm:presLayoutVars>
          <dgm:chMax val="0"/>
          <dgm:bulletEnabled val="1"/>
        </dgm:presLayoutVars>
      </dgm:prSet>
      <dgm:spPr/>
    </dgm:pt>
    <dgm:pt modelId="{57123FFF-9FBE-46A7-B2A2-234CCFC9B26E}" type="pres">
      <dgm:prSet presAssocID="{23DBAE61-68A8-4DFD-9A47-B103F3A3C925}" presName="spacer" presStyleCnt="0"/>
      <dgm:spPr/>
    </dgm:pt>
    <dgm:pt modelId="{94C8F127-FBA0-4D54-8720-B1CDB7752645}" type="pres">
      <dgm:prSet presAssocID="{450C86FA-05E1-43DF-8843-EF99509C542F}" presName="parentText" presStyleLbl="node1" presStyleIdx="4" presStyleCnt="5">
        <dgm:presLayoutVars>
          <dgm:chMax val="0"/>
          <dgm:bulletEnabled val="1"/>
        </dgm:presLayoutVars>
      </dgm:prSet>
      <dgm:spPr/>
    </dgm:pt>
  </dgm:ptLst>
  <dgm:cxnLst>
    <dgm:cxn modelId="{CF196D08-F73A-4D4E-9EF9-56634E23F3A2}" srcId="{65A81E4E-6E44-447F-950F-9DAF51502C9F}" destId="{0825B4A0-B1BD-4207-AC58-61A8F07D2D58}" srcOrd="0" destOrd="0" parTransId="{1F4E25C9-E3B0-42BD-9938-049EFF1A24FA}" sibTransId="{4E2F869E-E88B-4D40-A019-62C746C4919A}"/>
    <dgm:cxn modelId="{428D6824-2D28-48C8-AA78-6DF724EE5F98}" type="presOf" srcId="{71B1F4CB-698B-4A98-A813-39E676BF4392}" destId="{6AAEDDCB-9324-4732-B34F-DB35884D473C}" srcOrd="0" destOrd="0" presId="urn:microsoft.com/office/officeart/2005/8/layout/vList2"/>
    <dgm:cxn modelId="{294B672D-DDCF-4D12-8AC9-42F700B27DE6}" type="presOf" srcId="{450C86FA-05E1-43DF-8843-EF99509C542F}" destId="{94C8F127-FBA0-4D54-8720-B1CDB7752645}" srcOrd="0" destOrd="0" presId="urn:microsoft.com/office/officeart/2005/8/layout/vList2"/>
    <dgm:cxn modelId="{2FC7F55D-D4B7-4F23-A047-19BFECFFFD83}" type="presOf" srcId="{AE545A06-9D63-4DCC-B4FA-73D3A0EC6489}" destId="{3C11E884-BF42-4BF5-808D-A7EC6085D12F}" srcOrd="0" destOrd="0" presId="urn:microsoft.com/office/officeart/2005/8/layout/vList2"/>
    <dgm:cxn modelId="{38484263-F50B-4EBB-AEC0-94044479BF22}" srcId="{65A81E4E-6E44-447F-950F-9DAF51502C9F}" destId="{AE545A06-9D63-4DCC-B4FA-73D3A0EC6489}" srcOrd="3" destOrd="0" parTransId="{F7EE298F-E749-475B-BE28-B23909B9D856}" sibTransId="{23DBAE61-68A8-4DFD-9A47-B103F3A3C925}"/>
    <dgm:cxn modelId="{3B13B166-AF99-4F7A-ACAF-5E1A7C7D7092}" srcId="{65A81E4E-6E44-447F-950F-9DAF51502C9F}" destId="{450C86FA-05E1-43DF-8843-EF99509C542F}" srcOrd="4" destOrd="0" parTransId="{D5B0957D-408D-4E7A-8393-5ABB7D63DDAB}" sibTransId="{6101D4B0-93EB-46AC-8D72-528F1071931A}"/>
    <dgm:cxn modelId="{49DC6C51-06DA-4CEB-A818-7B6F6821D951}" srcId="{65A81E4E-6E44-447F-950F-9DAF51502C9F}" destId="{71B1F4CB-698B-4A98-A813-39E676BF4392}" srcOrd="2" destOrd="0" parTransId="{C77BDC08-0520-43D5-B545-07B9AD16067C}" sibTransId="{0EDC9DF7-591A-4493-BE8F-E0BEE7530A80}"/>
    <dgm:cxn modelId="{8C0E3C91-F412-4F23-8F79-8C7ABA684441}" type="presOf" srcId="{0825B4A0-B1BD-4207-AC58-61A8F07D2D58}" destId="{A8501AAD-6628-43FF-9CE3-50BC32C9BC65}" srcOrd="0" destOrd="0" presId="urn:microsoft.com/office/officeart/2005/8/layout/vList2"/>
    <dgm:cxn modelId="{D116A8A5-7861-4FB3-963A-67C090C45E6E}" srcId="{65A81E4E-6E44-447F-950F-9DAF51502C9F}" destId="{F8DAFBBE-0866-4B8F-B428-588C5375C1FE}" srcOrd="1" destOrd="0" parTransId="{B0841FFC-7D8B-4552-AA05-B867A87584FC}" sibTransId="{7D558FA5-A94D-464C-9E93-98B23F853076}"/>
    <dgm:cxn modelId="{775721B1-A442-4933-AC4E-2B9FA7483A7D}" type="presOf" srcId="{F8DAFBBE-0866-4B8F-B428-588C5375C1FE}" destId="{D5F45F58-4091-4752-AE64-00A848302542}" srcOrd="0" destOrd="0" presId="urn:microsoft.com/office/officeart/2005/8/layout/vList2"/>
    <dgm:cxn modelId="{C9A079FA-354F-4DF4-9301-A7D2D3A3A8F2}" type="presOf" srcId="{65A81E4E-6E44-447F-950F-9DAF51502C9F}" destId="{C8EC2FB2-EBE9-4B96-928A-6DC92CA47658}" srcOrd="0" destOrd="0" presId="urn:microsoft.com/office/officeart/2005/8/layout/vList2"/>
    <dgm:cxn modelId="{A7F7A0E6-E944-4930-BADB-2BA3DBBD6EE2}" type="presParOf" srcId="{C8EC2FB2-EBE9-4B96-928A-6DC92CA47658}" destId="{A8501AAD-6628-43FF-9CE3-50BC32C9BC65}" srcOrd="0" destOrd="0" presId="urn:microsoft.com/office/officeart/2005/8/layout/vList2"/>
    <dgm:cxn modelId="{DDDE60C4-2735-48E2-B6BA-5D370FB7E7EC}" type="presParOf" srcId="{C8EC2FB2-EBE9-4B96-928A-6DC92CA47658}" destId="{C8907707-888B-45E6-A5D6-B45BC8004F2D}" srcOrd="1" destOrd="0" presId="urn:microsoft.com/office/officeart/2005/8/layout/vList2"/>
    <dgm:cxn modelId="{6B3C9B9B-A995-482F-BA5D-DD78163B3357}" type="presParOf" srcId="{C8EC2FB2-EBE9-4B96-928A-6DC92CA47658}" destId="{D5F45F58-4091-4752-AE64-00A848302542}" srcOrd="2" destOrd="0" presId="urn:microsoft.com/office/officeart/2005/8/layout/vList2"/>
    <dgm:cxn modelId="{397D5089-2076-4BE3-AFAF-DEAB8CCE11E4}" type="presParOf" srcId="{C8EC2FB2-EBE9-4B96-928A-6DC92CA47658}" destId="{719AA831-E3B1-448A-8F94-38F40C175E9F}" srcOrd="3" destOrd="0" presId="urn:microsoft.com/office/officeart/2005/8/layout/vList2"/>
    <dgm:cxn modelId="{43D73940-A9CF-492E-8D77-2F84A52B1A59}" type="presParOf" srcId="{C8EC2FB2-EBE9-4B96-928A-6DC92CA47658}" destId="{6AAEDDCB-9324-4732-B34F-DB35884D473C}" srcOrd="4" destOrd="0" presId="urn:microsoft.com/office/officeart/2005/8/layout/vList2"/>
    <dgm:cxn modelId="{B9F1EBB1-3FBF-4CE5-ABCD-FC57CDCE79EC}" type="presParOf" srcId="{C8EC2FB2-EBE9-4B96-928A-6DC92CA47658}" destId="{1947237D-6386-4D7D-BC27-674D22FE85CD}" srcOrd="5" destOrd="0" presId="urn:microsoft.com/office/officeart/2005/8/layout/vList2"/>
    <dgm:cxn modelId="{F9083040-B3A1-4355-9F5C-2299198D9D18}" type="presParOf" srcId="{C8EC2FB2-EBE9-4B96-928A-6DC92CA47658}" destId="{3C11E884-BF42-4BF5-808D-A7EC6085D12F}" srcOrd="6" destOrd="0" presId="urn:microsoft.com/office/officeart/2005/8/layout/vList2"/>
    <dgm:cxn modelId="{95CD86CB-2D12-407E-B20D-78F06D16C413}" type="presParOf" srcId="{C8EC2FB2-EBE9-4B96-928A-6DC92CA47658}" destId="{57123FFF-9FBE-46A7-B2A2-234CCFC9B26E}" srcOrd="7" destOrd="0" presId="urn:microsoft.com/office/officeart/2005/8/layout/vList2"/>
    <dgm:cxn modelId="{5FBE3A7F-AED0-4DAF-9FD6-3A22503D2D17}" type="presParOf" srcId="{C8EC2FB2-EBE9-4B96-928A-6DC92CA47658}" destId="{94C8F127-FBA0-4D54-8720-B1CDB775264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BD61DA-4E94-42FD-93F8-2B82F57556E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0F968FD-BA1C-4A94-99BE-FDB8510A4E19}">
      <dgm:prSet/>
      <dgm:spPr/>
      <dgm:t>
        <a:bodyPr/>
        <a:lstStyle/>
        <a:p>
          <a:r>
            <a:rPr lang="en-US" dirty="0"/>
            <a:t>Build upon prior planning studies that recommend transit-oriented and walkable neighborhood development centered around the downtown, the LIRR station and Austin Blvd</a:t>
          </a:r>
        </a:p>
      </dgm:t>
    </dgm:pt>
    <dgm:pt modelId="{D9301178-E4F7-4996-9074-A3ED7CE8A7B8}" type="parTrans" cxnId="{DD2A7CC9-6EE1-49EA-8518-9840A2B8CD24}">
      <dgm:prSet/>
      <dgm:spPr/>
      <dgm:t>
        <a:bodyPr/>
        <a:lstStyle/>
        <a:p>
          <a:endParaRPr lang="en-US"/>
        </a:p>
      </dgm:t>
    </dgm:pt>
    <dgm:pt modelId="{7066F323-6DF7-4A99-A992-B9E99309EA0E}" type="sibTrans" cxnId="{DD2A7CC9-6EE1-49EA-8518-9840A2B8CD24}">
      <dgm:prSet/>
      <dgm:spPr/>
      <dgm:t>
        <a:bodyPr/>
        <a:lstStyle/>
        <a:p>
          <a:endParaRPr lang="en-US"/>
        </a:p>
      </dgm:t>
    </dgm:pt>
    <dgm:pt modelId="{DFE317F0-9D38-4143-9E2C-8F982C1107FA}">
      <dgm:prSet/>
      <dgm:spPr/>
      <dgm:t>
        <a:bodyPr/>
        <a:lstStyle/>
        <a:p>
          <a:r>
            <a:rPr lang="en-US" dirty="0"/>
            <a:t>Facilitate revitalization through the implementation of a </a:t>
          </a:r>
          <a:r>
            <a:rPr lang="en-US" b="1" u="none" dirty="0"/>
            <a:t>new TOD Overlay District</a:t>
          </a:r>
        </a:p>
      </dgm:t>
    </dgm:pt>
    <dgm:pt modelId="{CCB98550-EF5C-4EF6-99C3-F88FC8BA5358}" type="parTrans" cxnId="{0693B227-AD98-4BD3-A44B-101033B36ACE}">
      <dgm:prSet/>
      <dgm:spPr/>
      <dgm:t>
        <a:bodyPr/>
        <a:lstStyle/>
        <a:p>
          <a:endParaRPr lang="en-US"/>
        </a:p>
      </dgm:t>
    </dgm:pt>
    <dgm:pt modelId="{E341CF9C-1BC8-4D0A-98AD-F1FAD9FCB12A}" type="sibTrans" cxnId="{0693B227-AD98-4BD3-A44B-101033B36ACE}">
      <dgm:prSet/>
      <dgm:spPr/>
      <dgm:t>
        <a:bodyPr/>
        <a:lstStyle/>
        <a:p>
          <a:endParaRPr lang="en-US"/>
        </a:p>
      </dgm:t>
    </dgm:pt>
    <dgm:pt modelId="{B9521FA0-F135-4A9E-989F-6E1C84E54C8B}">
      <dgm:prSet/>
      <dgm:spPr/>
      <dgm:t>
        <a:bodyPr/>
        <a:lstStyle/>
        <a:p>
          <a:r>
            <a:rPr lang="en-US" dirty="0"/>
            <a:t>Encourage development/redevelopment within Business and Commercial Districts proximate to the LIRR station</a:t>
          </a:r>
        </a:p>
      </dgm:t>
    </dgm:pt>
    <dgm:pt modelId="{B7F98328-E8EB-4252-8E14-808B94C9A683}" type="parTrans" cxnId="{91324E3C-A9C2-44A5-B207-DB394238294B}">
      <dgm:prSet/>
      <dgm:spPr/>
      <dgm:t>
        <a:bodyPr/>
        <a:lstStyle/>
        <a:p>
          <a:endParaRPr lang="en-US"/>
        </a:p>
      </dgm:t>
    </dgm:pt>
    <dgm:pt modelId="{32BD2BC8-B042-4AEA-A14C-7D2B202BF441}" type="sibTrans" cxnId="{91324E3C-A9C2-44A5-B207-DB394238294B}">
      <dgm:prSet/>
      <dgm:spPr/>
      <dgm:t>
        <a:bodyPr/>
        <a:lstStyle/>
        <a:p>
          <a:endParaRPr lang="en-US"/>
        </a:p>
      </dgm:t>
    </dgm:pt>
    <dgm:pt modelId="{B1B274EB-8A20-48EB-A76A-F67F9384DFF2}">
      <dgm:prSet/>
      <dgm:spPr/>
      <dgm:t>
        <a:bodyPr/>
        <a:lstStyle/>
        <a:p>
          <a:r>
            <a:rPr lang="en-US" dirty="0"/>
            <a:t>Provide the framework for future development and revitalization of the Village</a:t>
          </a:r>
        </a:p>
      </dgm:t>
    </dgm:pt>
    <dgm:pt modelId="{9E4B8E93-65BC-457D-9398-DCB1CBF32894}" type="parTrans" cxnId="{B4B7AC7F-E84E-4B79-801E-66BA8E123A25}">
      <dgm:prSet/>
      <dgm:spPr/>
      <dgm:t>
        <a:bodyPr/>
        <a:lstStyle/>
        <a:p>
          <a:endParaRPr lang="en-US"/>
        </a:p>
      </dgm:t>
    </dgm:pt>
    <dgm:pt modelId="{F8C03E73-D30B-4EA7-92CA-5B8FF5DD79A6}" type="sibTrans" cxnId="{B4B7AC7F-E84E-4B79-801E-66BA8E123A25}">
      <dgm:prSet/>
      <dgm:spPr/>
      <dgm:t>
        <a:bodyPr/>
        <a:lstStyle/>
        <a:p>
          <a:endParaRPr lang="en-US"/>
        </a:p>
      </dgm:t>
    </dgm:pt>
    <dgm:pt modelId="{1DF4D6A7-7FFE-4563-BAEE-8B7DF593B41E}" type="pres">
      <dgm:prSet presAssocID="{25BD61DA-4E94-42FD-93F8-2B82F57556E1}" presName="Name0" presStyleCnt="0">
        <dgm:presLayoutVars>
          <dgm:dir/>
          <dgm:animLvl val="lvl"/>
          <dgm:resizeHandles val="exact"/>
        </dgm:presLayoutVars>
      </dgm:prSet>
      <dgm:spPr/>
    </dgm:pt>
    <dgm:pt modelId="{E8896D2B-DC10-4AA7-A1B6-19E38B327657}" type="pres">
      <dgm:prSet presAssocID="{80F968FD-BA1C-4A94-99BE-FDB8510A4E19}" presName="linNode" presStyleCnt="0"/>
      <dgm:spPr/>
    </dgm:pt>
    <dgm:pt modelId="{04B9E9E3-CDAB-4318-B5A8-98CF1684E483}" type="pres">
      <dgm:prSet presAssocID="{80F968FD-BA1C-4A94-99BE-FDB8510A4E19}" presName="parentText" presStyleLbl="node1" presStyleIdx="0" presStyleCnt="2" custScaleX="277778" custScaleY="37129">
        <dgm:presLayoutVars>
          <dgm:chMax val="1"/>
          <dgm:bulletEnabled val="1"/>
        </dgm:presLayoutVars>
      </dgm:prSet>
      <dgm:spPr/>
    </dgm:pt>
    <dgm:pt modelId="{F973DE38-3B1C-4BF7-9068-9624B656D3FD}" type="pres">
      <dgm:prSet presAssocID="{7066F323-6DF7-4A99-A992-B9E99309EA0E}" presName="sp" presStyleCnt="0"/>
      <dgm:spPr/>
    </dgm:pt>
    <dgm:pt modelId="{D36DCB89-58EF-4C24-B667-1CC2B3F50EBE}" type="pres">
      <dgm:prSet presAssocID="{DFE317F0-9D38-4143-9E2C-8F982C1107FA}" presName="linNode" presStyleCnt="0"/>
      <dgm:spPr/>
    </dgm:pt>
    <dgm:pt modelId="{0EDD1AD7-E648-4B56-B5B6-2726AE9FB182}" type="pres">
      <dgm:prSet presAssocID="{DFE317F0-9D38-4143-9E2C-8F982C1107FA}" presName="parentText" presStyleLbl="node1" presStyleIdx="1" presStyleCnt="2" custScaleY="52962">
        <dgm:presLayoutVars>
          <dgm:chMax val="1"/>
          <dgm:bulletEnabled val="1"/>
        </dgm:presLayoutVars>
      </dgm:prSet>
      <dgm:spPr/>
    </dgm:pt>
    <dgm:pt modelId="{95A3AEA2-5A1C-4D13-B2C2-1923793D51B8}" type="pres">
      <dgm:prSet presAssocID="{DFE317F0-9D38-4143-9E2C-8F982C1107FA}" presName="descendantText" presStyleLbl="alignAccFollowNode1" presStyleIdx="0" presStyleCnt="1" custScaleY="49893">
        <dgm:presLayoutVars>
          <dgm:bulletEnabled val="1"/>
        </dgm:presLayoutVars>
      </dgm:prSet>
      <dgm:spPr/>
    </dgm:pt>
  </dgm:ptLst>
  <dgm:cxnLst>
    <dgm:cxn modelId="{2B59C10A-378B-4DCA-947F-01382D10FEFC}" type="presOf" srcId="{DFE317F0-9D38-4143-9E2C-8F982C1107FA}" destId="{0EDD1AD7-E648-4B56-B5B6-2726AE9FB182}" srcOrd="0" destOrd="0" presId="urn:microsoft.com/office/officeart/2005/8/layout/vList5"/>
    <dgm:cxn modelId="{0693B227-AD98-4BD3-A44B-101033B36ACE}" srcId="{25BD61DA-4E94-42FD-93F8-2B82F57556E1}" destId="{DFE317F0-9D38-4143-9E2C-8F982C1107FA}" srcOrd="1" destOrd="0" parTransId="{CCB98550-EF5C-4EF6-99C3-F88FC8BA5358}" sibTransId="{E341CF9C-1BC8-4D0A-98AD-F1FAD9FCB12A}"/>
    <dgm:cxn modelId="{91324E3C-A9C2-44A5-B207-DB394238294B}" srcId="{DFE317F0-9D38-4143-9E2C-8F982C1107FA}" destId="{B9521FA0-F135-4A9E-989F-6E1C84E54C8B}" srcOrd="0" destOrd="0" parTransId="{B7F98328-E8EB-4252-8E14-808B94C9A683}" sibTransId="{32BD2BC8-B042-4AEA-A14C-7D2B202BF441}"/>
    <dgm:cxn modelId="{B4B7AC7F-E84E-4B79-801E-66BA8E123A25}" srcId="{DFE317F0-9D38-4143-9E2C-8F982C1107FA}" destId="{B1B274EB-8A20-48EB-A76A-F67F9384DFF2}" srcOrd="1" destOrd="0" parTransId="{9E4B8E93-65BC-457D-9398-DCB1CBF32894}" sibTransId="{F8C03E73-D30B-4EA7-92CA-5B8FF5DD79A6}"/>
    <dgm:cxn modelId="{2D72AFB1-0EF1-4E92-B5BE-2E4355E2FEA3}" type="presOf" srcId="{B1B274EB-8A20-48EB-A76A-F67F9384DFF2}" destId="{95A3AEA2-5A1C-4D13-B2C2-1923793D51B8}" srcOrd="0" destOrd="1" presId="urn:microsoft.com/office/officeart/2005/8/layout/vList5"/>
    <dgm:cxn modelId="{DD2A7CC9-6EE1-49EA-8518-9840A2B8CD24}" srcId="{25BD61DA-4E94-42FD-93F8-2B82F57556E1}" destId="{80F968FD-BA1C-4A94-99BE-FDB8510A4E19}" srcOrd="0" destOrd="0" parTransId="{D9301178-E4F7-4996-9074-A3ED7CE8A7B8}" sibTransId="{7066F323-6DF7-4A99-A992-B9E99309EA0E}"/>
    <dgm:cxn modelId="{0134FBC9-F022-4F57-9956-B15297B53971}" type="presOf" srcId="{80F968FD-BA1C-4A94-99BE-FDB8510A4E19}" destId="{04B9E9E3-CDAB-4318-B5A8-98CF1684E483}" srcOrd="0" destOrd="0" presId="urn:microsoft.com/office/officeart/2005/8/layout/vList5"/>
    <dgm:cxn modelId="{6A0A6ADD-5E26-4927-8A6E-840E67347FAC}" type="presOf" srcId="{25BD61DA-4E94-42FD-93F8-2B82F57556E1}" destId="{1DF4D6A7-7FFE-4563-BAEE-8B7DF593B41E}" srcOrd="0" destOrd="0" presId="urn:microsoft.com/office/officeart/2005/8/layout/vList5"/>
    <dgm:cxn modelId="{93A640EA-0EBA-4ABE-8F08-4004D0C8E29B}" type="presOf" srcId="{B9521FA0-F135-4A9E-989F-6E1C84E54C8B}" destId="{95A3AEA2-5A1C-4D13-B2C2-1923793D51B8}" srcOrd="0" destOrd="0" presId="urn:microsoft.com/office/officeart/2005/8/layout/vList5"/>
    <dgm:cxn modelId="{AEB781FC-0791-42B4-9812-448077E9148D}" type="presParOf" srcId="{1DF4D6A7-7FFE-4563-BAEE-8B7DF593B41E}" destId="{E8896D2B-DC10-4AA7-A1B6-19E38B327657}" srcOrd="0" destOrd="0" presId="urn:microsoft.com/office/officeart/2005/8/layout/vList5"/>
    <dgm:cxn modelId="{892C87FF-914D-4962-B72E-B0D3DB81CC5E}" type="presParOf" srcId="{E8896D2B-DC10-4AA7-A1B6-19E38B327657}" destId="{04B9E9E3-CDAB-4318-B5A8-98CF1684E483}" srcOrd="0" destOrd="0" presId="urn:microsoft.com/office/officeart/2005/8/layout/vList5"/>
    <dgm:cxn modelId="{4C2FFB1A-EEE6-4687-930D-720CC88D393D}" type="presParOf" srcId="{1DF4D6A7-7FFE-4563-BAEE-8B7DF593B41E}" destId="{F973DE38-3B1C-4BF7-9068-9624B656D3FD}" srcOrd="1" destOrd="0" presId="urn:microsoft.com/office/officeart/2005/8/layout/vList5"/>
    <dgm:cxn modelId="{2A3E96DD-179B-4300-A8F3-1D856DD5A7E0}" type="presParOf" srcId="{1DF4D6A7-7FFE-4563-BAEE-8B7DF593B41E}" destId="{D36DCB89-58EF-4C24-B667-1CC2B3F50EBE}" srcOrd="2" destOrd="0" presId="urn:microsoft.com/office/officeart/2005/8/layout/vList5"/>
    <dgm:cxn modelId="{1087EE2B-1B6B-46E1-B45A-21E4DF9DED34}" type="presParOf" srcId="{D36DCB89-58EF-4C24-B667-1CC2B3F50EBE}" destId="{0EDD1AD7-E648-4B56-B5B6-2726AE9FB182}" srcOrd="0" destOrd="0" presId="urn:microsoft.com/office/officeart/2005/8/layout/vList5"/>
    <dgm:cxn modelId="{32E25751-9492-411A-B10E-72F05FC71DD2}" type="presParOf" srcId="{D36DCB89-58EF-4C24-B667-1CC2B3F50EBE}" destId="{95A3AEA2-5A1C-4D13-B2C2-1923793D51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D8B11-29BD-433F-9F07-9C25665C722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61C31C2-9E9A-4FE3-BF4D-D43CBB8017A1}">
      <dgm:prSet/>
      <dgm:spPr/>
      <dgm:t>
        <a:bodyPr/>
        <a:lstStyle/>
        <a:p>
          <a:r>
            <a:rPr lang="en-US" dirty="0"/>
            <a:t>Maintain underlying zoning in order not to create non-conforming uses</a:t>
          </a:r>
        </a:p>
      </dgm:t>
    </dgm:pt>
    <dgm:pt modelId="{4478B6A2-0B01-42CB-ACFA-7820F826EF08}" type="parTrans" cxnId="{5CF99EAB-D7B2-4A4A-98E2-573313D53BA0}">
      <dgm:prSet/>
      <dgm:spPr/>
      <dgm:t>
        <a:bodyPr/>
        <a:lstStyle/>
        <a:p>
          <a:endParaRPr lang="en-US"/>
        </a:p>
      </dgm:t>
    </dgm:pt>
    <dgm:pt modelId="{CB52049E-2B16-460B-83B1-818BAF94C469}" type="sibTrans" cxnId="{5CF99EAB-D7B2-4A4A-98E2-573313D53BA0}">
      <dgm:prSet/>
      <dgm:spPr/>
      <dgm:t>
        <a:bodyPr/>
        <a:lstStyle/>
        <a:p>
          <a:endParaRPr lang="en-US"/>
        </a:p>
      </dgm:t>
    </dgm:pt>
    <dgm:pt modelId="{19C376EF-3B38-478D-8D8D-7BC46D947324}">
      <dgm:prSet/>
      <dgm:spPr/>
      <dgm:t>
        <a:bodyPr/>
        <a:lstStyle/>
        <a:p>
          <a:r>
            <a:rPr lang="en-US" dirty="0"/>
            <a:t>Grow and solidify the tax base</a:t>
          </a:r>
        </a:p>
      </dgm:t>
    </dgm:pt>
    <dgm:pt modelId="{EEA31667-A338-43D8-B623-6E6AD0ADDA5C}" type="parTrans" cxnId="{EF516F27-4961-4A39-A87B-8BD381A687BF}">
      <dgm:prSet/>
      <dgm:spPr/>
      <dgm:t>
        <a:bodyPr/>
        <a:lstStyle/>
        <a:p>
          <a:endParaRPr lang="en-US"/>
        </a:p>
      </dgm:t>
    </dgm:pt>
    <dgm:pt modelId="{62C21FC3-CF98-4B89-9426-798B953C6DB8}" type="sibTrans" cxnId="{EF516F27-4961-4A39-A87B-8BD381A687BF}">
      <dgm:prSet/>
      <dgm:spPr/>
      <dgm:t>
        <a:bodyPr/>
        <a:lstStyle/>
        <a:p>
          <a:endParaRPr lang="en-US"/>
        </a:p>
      </dgm:t>
    </dgm:pt>
    <dgm:pt modelId="{8C2CD58B-DABC-49EA-A300-FE234B2F1AF5}">
      <dgm:prSet/>
      <dgm:spPr/>
      <dgm:t>
        <a:bodyPr/>
        <a:lstStyle/>
        <a:p>
          <a:r>
            <a:rPr lang="en-US" dirty="0"/>
            <a:t>Reduce traffic congestion and parking demand</a:t>
          </a:r>
        </a:p>
      </dgm:t>
    </dgm:pt>
    <dgm:pt modelId="{4B9BE469-1E88-4C34-B415-9C36E4AC5F14}" type="parTrans" cxnId="{4168FE39-7289-46A4-A86C-4A36B12C801F}">
      <dgm:prSet/>
      <dgm:spPr/>
      <dgm:t>
        <a:bodyPr/>
        <a:lstStyle/>
        <a:p>
          <a:endParaRPr lang="en-US"/>
        </a:p>
      </dgm:t>
    </dgm:pt>
    <dgm:pt modelId="{2852E47D-9146-4F49-8F85-47D68B458352}" type="sibTrans" cxnId="{4168FE39-7289-46A4-A86C-4A36B12C801F}">
      <dgm:prSet/>
      <dgm:spPr/>
      <dgm:t>
        <a:bodyPr/>
        <a:lstStyle/>
        <a:p>
          <a:endParaRPr lang="en-US"/>
        </a:p>
      </dgm:t>
    </dgm:pt>
    <dgm:pt modelId="{2DA8CE0B-3385-480B-AFAC-40EDC5F60051}">
      <dgm:prSet/>
      <dgm:spPr/>
      <dgm:t>
        <a:bodyPr/>
        <a:lstStyle/>
        <a:p>
          <a:r>
            <a:rPr lang="en-US" dirty="0"/>
            <a:t>Improve resiliency and sustainability</a:t>
          </a:r>
        </a:p>
      </dgm:t>
    </dgm:pt>
    <dgm:pt modelId="{A5F9B631-1915-481B-AA86-9E575CC1C508}" type="parTrans" cxnId="{60ACABAC-6283-41E3-B9E5-DF67E9D5CECA}">
      <dgm:prSet/>
      <dgm:spPr/>
      <dgm:t>
        <a:bodyPr/>
        <a:lstStyle/>
        <a:p>
          <a:endParaRPr lang="en-US"/>
        </a:p>
      </dgm:t>
    </dgm:pt>
    <dgm:pt modelId="{04DF79CA-AD54-4722-AAAB-7897EB8C6C91}" type="sibTrans" cxnId="{60ACABAC-6283-41E3-B9E5-DF67E9D5CECA}">
      <dgm:prSet/>
      <dgm:spPr/>
      <dgm:t>
        <a:bodyPr/>
        <a:lstStyle/>
        <a:p>
          <a:endParaRPr lang="en-US"/>
        </a:p>
      </dgm:t>
    </dgm:pt>
    <dgm:pt modelId="{B8F45A1C-B986-495A-9D51-88C6570553E6}">
      <dgm:prSet/>
      <dgm:spPr/>
      <dgm:t>
        <a:bodyPr/>
        <a:lstStyle/>
        <a:p>
          <a:r>
            <a:rPr lang="en-US" dirty="0"/>
            <a:t>Provide housing options within walking distance to downtown and transit </a:t>
          </a:r>
        </a:p>
      </dgm:t>
    </dgm:pt>
    <dgm:pt modelId="{89F7375E-A0C7-4E15-8E23-E4881924949E}" type="parTrans" cxnId="{95C2904B-0A6A-4C44-A8A7-6A63B66A9D10}">
      <dgm:prSet/>
      <dgm:spPr/>
      <dgm:t>
        <a:bodyPr/>
        <a:lstStyle/>
        <a:p>
          <a:endParaRPr lang="en-US"/>
        </a:p>
      </dgm:t>
    </dgm:pt>
    <dgm:pt modelId="{C0955087-5F01-4D80-963B-56BA9D4E1F22}" type="sibTrans" cxnId="{95C2904B-0A6A-4C44-A8A7-6A63B66A9D10}">
      <dgm:prSet/>
      <dgm:spPr/>
      <dgm:t>
        <a:bodyPr/>
        <a:lstStyle/>
        <a:p>
          <a:endParaRPr lang="en-US"/>
        </a:p>
      </dgm:t>
    </dgm:pt>
    <dgm:pt modelId="{D6BCD867-9AD2-4251-B094-BE2756FE5EA0}">
      <dgm:prSet/>
      <dgm:spPr/>
      <dgm:t>
        <a:bodyPr/>
        <a:lstStyle/>
        <a:p>
          <a:r>
            <a:rPr lang="en-US" dirty="0"/>
            <a:t>Maintain overall character of the Village</a:t>
          </a:r>
        </a:p>
      </dgm:t>
    </dgm:pt>
    <dgm:pt modelId="{D596E550-E547-4CC9-9BDC-ECA706DD2A31}" type="parTrans" cxnId="{E5EE15AB-FE58-451C-89EA-225FC2110F0B}">
      <dgm:prSet/>
      <dgm:spPr/>
      <dgm:t>
        <a:bodyPr/>
        <a:lstStyle/>
        <a:p>
          <a:endParaRPr lang="en-US"/>
        </a:p>
      </dgm:t>
    </dgm:pt>
    <dgm:pt modelId="{2D34D5CE-DFFA-4966-A31B-1996C268BB4A}" type="sibTrans" cxnId="{E5EE15AB-FE58-451C-89EA-225FC2110F0B}">
      <dgm:prSet/>
      <dgm:spPr/>
      <dgm:t>
        <a:bodyPr/>
        <a:lstStyle/>
        <a:p>
          <a:endParaRPr lang="en-US"/>
        </a:p>
      </dgm:t>
    </dgm:pt>
    <dgm:pt modelId="{73D68630-D0D9-4CF2-A23B-6BC3E2F3CA5E}">
      <dgm:prSet/>
      <dgm:spPr/>
      <dgm:t>
        <a:bodyPr/>
        <a:lstStyle/>
        <a:p>
          <a:r>
            <a:rPr lang="en-US" dirty="0"/>
            <a:t>Ensure that Village resources are not over-burdened by future development</a:t>
          </a:r>
        </a:p>
      </dgm:t>
    </dgm:pt>
    <dgm:pt modelId="{E731E56D-70BE-4C4E-9CEE-B21A20686A7D}" type="parTrans" cxnId="{EC31F9D0-1612-4A85-B33B-2A546A104B52}">
      <dgm:prSet/>
      <dgm:spPr/>
      <dgm:t>
        <a:bodyPr/>
        <a:lstStyle/>
        <a:p>
          <a:endParaRPr lang="en-US"/>
        </a:p>
      </dgm:t>
    </dgm:pt>
    <dgm:pt modelId="{272B33B5-BD4C-4AE6-84C5-2450AB57BBE2}" type="sibTrans" cxnId="{EC31F9D0-1612-4A85-B33B-2A546A104B52}">
      <dgm:prSet/>
      <dgm:spPr/>
      <dgm:t>
        <a:bodyPr/>
        <a:lstStyle/>
        <a:p>
          <a:endParaRPr lang="en-US"/>
        </a:p>
      </dgm:t>
    </dgm:pt>
    <dgm:pt modelId="{5C27929D-196D-47AB-8DA8-879937AA9111}" type="pres">
      <dgm:prSet presAssocID="{1C4D8B11-29BD-433F-9F07-9C25665C722E}" presName="linear" presStyleCnt="0">
        <dgm:presLayoutVars>
          <dgm:animLvl val="lvl"/>
          <dgm:resizeHandles val="exact"/>
        </dgm:presLayoutVars>
      </dgm:prSet>
      <dgm:spPr/>
    </dgm:pt>
    <dgm:pt modelId="{91982693-C443-45B0-A37B-D463D9DD08F0}" type="pres">
      <dgm:prSet presAssocID="{761C31C2-9E9A-4FE3-BF4D-D43CBB8017A1}" presName="parentText" presStyleLbl="node1" presStyleIdx="0" presStyleCnt="7" custLinFactNeighborX="109" custLinFactNeighborY="15413">
        <dgm:presLayoutVars>
          <dgm:chMax val="0"/>
          <dgm:bulletEnabled val="1"/>
        </dgm:presLayoutVars>
      </dgm:prSet>
      <dgm:spPr/>
    </dgm:pt>
    <dgm:pt modelId="{A59C6CE1-AEE4-477B-9740-4B48618DF1A9}" type="pres">
      <dgm:prSet presAssocID="{CB52049E-2B16-460B-83B1-818BAF94C469}" presName="spacer" presStyleCnt="0"/>
      <dgm:spPr/>
    </dgm:pt>
    <dgm:pt modelId="{5E9EFE11-70B4-4C1C-9F4E-86432FD5759B}" type="pres">
      <dgm:prSet presAssocID="{19C376EF-3B38-478D-8D8D-7BC46D947324}" presName="parentText" presStyleLbl="node1" presStyleIdx="1" presStyleCnt="7">
        <dgm:presLayoutVars>
          <dgm:chMax val="0"/>
          <dgm:bulletEnabled val="1"/>
        </dgm:presLayoutVars>
      </dgm:prSet>
      <dgm:spPr/>
    </dgm:pt>
    <dgm:pt modelId="{88956E1D-6A5E-46F7-8D4C-E99DB7388748}" type="pres">
      <dgm:prSet presAssocID="{62C21FC3-CF98-4B89-9426-798B953C6DB8}" presName="spacer" presStyleCnt="0"/>
      <dgm:spPr/>
    </dgm:pt>
    <dgm:pt modelId="{83C7B502-4045-43FA-837C-B1744A583E3D}" type="pres">
      <dgm:prSet presAssocID="{8C2CD58B-DABC-49EA-A300-FE234B2F1AF5}" presName="parentText" presStyleLbl="node1" presStyleIdx="2" presStyleCnt="7">
        <dgm:presLayoutVars>
          <dgm:chMax val="0"/>
          <dgm:bulletEnabled val="1"/>
        </dgm:presLayoutVars>
      </dgm:prSet>
      <dgm:spPr/>
    </dgm:pt>
    <dgm:pt modelId="{E26419E8-1CDD-4AD7-A824-1139BD62C818}" type="pres">
      <dgm:prSet presAssocID="{2852E47D-9146-4F49-8F85-47D68B458352}" presName="spacer" presStyleCnt="0"/>
      <dgm:spPr/>
    </dgm:pt>
    <dgm:pt modelId="{81C5832E-3480-4FF2-88F3-8C84F9EFF32F}" type="pres">
      <dgm:prSet presAssocID="{2DA8CE0B-3385-480B-AFAC-40EDC5F60051}" presName="parentText" presStyleLbl="node1" presStyleIdx="3" presStyleCnt="7">
        <dgm:presLayoutVars>
          <dgm:chMax val="0"/>
          <dgm:bulletEnabled val="1"/>
        </dgm:presLayoutVars>
      </dgm:prSet>
      <dgm:spPr/>
    </dgm:pt>
    <dgm:pt modelId="{CC1E1979-D8E2-4FF9-8FAC-5CCCA92F0F07}" type="pres">
      <dgm:prSet presAssocID="{04DF79CA-AD54-4722-AAAB-7897EB8C6C91}" presName="spacer" presStyleCnt="0"/>
      <dgm:spPr/>
    </dgm:pt>
    <dgm:pt modelId="{47069756-36C9-4AEB-9368-5091DB7A345C}" type="pres">
      <dgm:prSet presAssocID="{B8F45A1C-B986-495A-9D51-88C6570553E6}" presName="parentText" presStyleLbl="node1" presStyleIdx="4" presStyleCnt="7">
        <dgm:presLayoutVars>
          <dgm:chMax val="0"/>
          <dgm:bulletEnabled val="1"/>
        </dgm:presLayoutVars>
      </dgm:prSet>
      <dgm:spPr/>
    </dgm:pt>
    <dgm:pt modelId="{284FEB66-05DC-4ADA-9862-66CF657F0452}" type="pres">
      <dgm:prSet presAssocID="{C0955087-5F01-4D80-963B-56BA9D4E1F22}" presName="spacer" presStyleCnt="0"/>
      <dgm:spPr/>
    </dgm:pt>
    <dgm:pt modelId="{DF032ECB-789E-4E8B-B50F-55FAE06C8FDB}" type="pres">
      <dgm:prSet presAssocID="{D6BCD867-9AD2-4251-B094-BE2756FE5EA0}" presName="parentText" presStyleLbl="node1" presStyleIdx="5" presStyleCnt="7">
        <dgm:presLayoutVars>
          <dgm:chMax val="0"/>
          <dgm:bulletEnabled val="1"/>
        </dgm:presLayoutVars>
      </dgm:prSet>
      <dgm:spPr/>
    </dgm:pt>
    <dgm:pt modelId="{B3CB0553-E64F-4BF8-AF9A-F878A6567F09}" type="pres">
      <dgm:prSet presAssocID="{2D34D5CE-DFFA-4966-A31B-1996C268BB4A}" presName="spacer" presStyleCnt="0"/>
      <dgm:spPr/>
    </dgm:pt>
    <dgm:pt modelId="{21EE78AA-87AC-460F-9961-EAC057D2D48E}" type="pres">
      <dgm:prSet presAssocID="{73D68630-D0D9-4CF2-A23B-6BC3E2F3CA5E}" presName="parentText" presStyleLbl="node1" presStyleIdx="6" presStyleCnt="7">
        <dgm:presLayoutVars>
          <dgm:chMax val="0"/>
          <dgm:bulletEnabled val="1"/>
        </dgm:presLayoutVars>
      </dgm:prSet>
      <dgm:spPr/>
    </dgm:pt>
  </dgm:ptLst>
  <dgm:cxnLst>
    <dgm:cxn modelId="{9D0B5D05-8CE9-4BFD-8079-BFF66C4781CB}" type="presOf" srcId="{761C31C2-9E9A-4FE3-BF4D-D43CBB8017A1}" destId="{91982693-C443-45B0-A37B-D463D9DD08F0}" srcOrd="0" destOrd="0" presId="urn:microsoft.com/office/officeart/2005/8/layout/vList2"/>
    <dgm:cxn modelId="{2CE67C13-8B45-4855-89DD-2E1D3A25499D}" type="presOf" srcId="{73D68630-D0D9-4CF2-A23B-6BC3E2F3CA5E}" destId="{21EE78AA-87AC-460F-9961-EAC057D2D48E}" srcOrd="0" destOrd="0" presId="urn:microsoft.com/office/officeart/2005/8/layout/vList2"/>
    <dgm:cxn modelId="{EF516F27-4961-4A39-A87B-8BD381A687BF}" srcId="{1C4D8B11-29BD-433F-9F07-9C25665C722E}" destId="{19C376EF-3B38-478D-8D8D-7BC46D947324}" srcOrd="1" destOrd="0" parTransId="{EEA31667-A338-43D8-B623-6E6AD0ADDA5C}" sibTransId="{62C21FC3-CF98-4B89-9426-798B953C6DB8}"/>
    <dgm:cxn modelId="{4168FE39-7289-46A4-A86C-4A36B12C801F}" srcId="{1C4D8B11-29BD-433F-9F07-9C25665C722E}" destId="{8C2CD58B-DABC-49EA-A300-FE234B2F1AF5}" srcOrd="2" destOrd="0" parTransId="{4B9BE469-1E88-4C34-B415-9C36E4AC5F14}" sibTransId="{2852E47D-9146-4F49-8F85-47D68B458352}"/>
    <dgm:cxn modelId="{634F3B44-7DE5-4E7A-A315-BC76C06E55EE}" type="presOf" srcId="{8C2CD58B-DABC-49EA-A300-FE234B2F1AF5}" destId="{83C7B502-4045-43FA-837C-B1744A583E3D}" srcOrd="0" destOrd="0" presId="urn:microsoft.com/office/officeart/2005/8/layout/vList2"/>
    <dgm:cxn modelId="{F3F34544-87A8-4A75-B1AD-070274E55E16}" type="presOf" srcId="{1C4D8B11-29BD-433F-9F07-9C25665C722E}" destId="{5C27929D-196D-47AB-8DA8-879937AA9111}" srcOrd="0" destOrd="0" presId="urn:microsoft.com/office/officeart/2005/8/layout/vList2"/>
    <dgm:cxn modelId="{95C2904B-0A6A-4C44-A8A7-6A63B66A9D10}" srcId="{1C4D8B11-29BD-433F-9F07-9C25665C722E}" destId="{B8F45A1C-B986-495A-9D51-88C6570553E6}" srcOrd="4" destOrd="0" parTransId="{89F7375E-A0C7-4E15-8E23-E4881924949E}" sibTransId="{C0955087-5F01-4D80-963B-56BA9D4E1F22}"/>
    <dgm:cxn modelId="{0F980651-A36F-4011-8257-22FF6E1CD31B}" type="presOf" srcId="{2DA8CE0B-3385-480B-AFAC-40EDC5F60051}" destId="{81C5832E-3480-4FF2-88F3-8C84F9EFF32F}" srcOrd="0" destOrd="0" presId="urn:microsoft.com/office/officeart/2005/8/layout/vList2"/>
    <dgm:cxn modelId="{E5EE15AB-FE58-451C-89EA-225FC2110F0B}" srcId="{1C4D8B11-29BD-433F-9F07-9C25665C722E}" destId="{D6BCD867-9AD2-4251-B094-BE2756FE5EA0}" srcOrd="5" destOrd="0" parTransId="{D596E550-E547-4CC9-9BDC-ECA706DD2A31}" sibTransId="{2D34D5CE-DFFA-4966-A31B-1996C268BB4A}"/>
    <dgm:cxn modelId="{5CF99EAB-D7B2-4A4A-98E2-573313D53BA0}" srcId="{1C4D8B11-29BD-433F-9F07-9C25665C722E}" destId="{761C31C2-9E9A-4FE3-BF4D-D43CBB8017A1}" srcOrd="0" destOrd="0" parTransId="{4478B6A2-0B01-42CB-ACFA-7820F826EF08}" sibTransId="{CB52049E-2B16-460B-83B1-818BAF94C469}"/>
    <dgm:cxn modelId="{60ACABAC-6283-41E3-B9E5-DF67E9D5CECA}" srcId="{1C4D8B11-29BD-433F-9F07-9C25665C722E}" destId="{2DA8CE0B-3385-480B-AFAC-40EDC5F60051}" srcOrd="3" destOrd="0" parTransId="{A5F9B631-1915-481B-AA86-9E575CC1C508}" sibTransId="{04DF79CA-AD54-4722-AAAB-7897EB8C6C91}"/>
    <dgm:cxn modelId="{0FDFD4AF-4698-42DB-A58A-7F5BEFFDB59C}" type="presOf" srcId="{D6BCD867-9AD2-4251-B094-BE2756FE5EA0}" destId="{DF032ECB-789E-4E8B-B50F-55FAE06C8FDB}" srcOrd="0" destOrd="0" presId="urn:microsoft.com/office/officeart/2005/8/layout/vList2"/>
    <dgm:cxn modelId="{90553ABB-E27C-4017-99F7-ECE64C9B9AF5}" type="presOf" srcId="{19C376EF-3B38-478D-8D8D-7BC46D947324}" destId="{5E9EFE11-70B4-4C1C-9F4E-86432FD5759B}" srcOrd="0" destOrd="0" presId="urn:microsoft.com/office/officeart/2005/8/layout/vList2"/>
    <dgm:cxn modelId="{460862CA-10CB-4BF9-A723-A4A6BD37808B}" type="presOf" srcId="{B8F45A1C-B986-495A-9D51-88C6570553E6}" destId="{47069756-36C9-4AEB-9368-5091DB7A345C}" srcOrd="0" destOrd="0" presId="urn:microsoft.com/office/officeart/2005/8/layout/vList2"/>
    <dgm:cxn modelId="{EC31F9D0-1612-4A85-B33B-2A546A104B52}" srcId="{1C4D8B11-29BD-433F-9F07-9C25665C722E}" destId="{73D68630-D0D9-4CF2-A23B-6BC3E2F3CA5E}" srcOrd="6" destOrd="0" parTransId="{E731E56D-70BE-4C4E-9CEE-B21A20686A7D}" sibTransId="{272B33B5-BD4C-4AE6-84C5-2450AB57BBE2}"/>
    <dgm:cxn modelId="{E8FC71BA-1435-4B4D-B216-9264C9692FC1}" type="presParOf" srcId="{5C27929D-196D-47AB-8DA8-879937AA9111}" destId="{91982693-C443-45B0-A37B-D463D9DD08F0}" srcOrd="0" destOrd="0" presId="urn:microsoft.com/office/officeart/2005/8/layout/vList2"/>
    <dgm:cxn modelId="{D822267D-4F61-4B7E-9761-75BF1CC7D2D7}" type="presParOf" srcId="{5C27929D-196D-47AB-8DA8-879937AA9111}" destId="{A59C6CE1-AEE4-477B-9740-4B48618DF1A9}" srcOrd="1" destOrd="0" presId="urn:microsoft.com/office/officeart/2005/8/layout/vList2"/>
    <dgm:cxn modelId="{53C88AAB-0D9E-4965-BBF2-6DEC202A424C}" type="presParOf" srcId="{5C27929D-196D-47AB-8DA8-879937AA9111}" destId="{5E9EFE11-70B4-4C1C-9F4E-86432FD5759B}" srcOrd="2" destOrd="0" presId="urn:microsoft.com/office/officeart/2005/8/layout/vList2"/>
    <dgm:cxn modelId="{F6AF412C-BA5F-4221-9647-A4B4E1DBF0BB}" type="presParOf" srcId="{5C27929D-196D-47AB-8DA8-879937AA9111}" destId="{88956E1D-6A5E-46F7-8D4C-E99DB7388748}" srcOrd="3" destOrd="0" presId="urn:microsoft.com/office/officeart/2005/8/layout/vList2"/>
    <dgm:cxn modelId="{35A60564-19C8-463C-AAC6-C402837AAB98}" type="presParOf" srcId="{5C27929D-196D-47AB-8DA8-879937AA9111}" destId="{83C7B502-4045-43FA-837C-B1744A583E3D}" srcOrd="4" destOrd="0" presId="urn:microsoft.com/office/officeart/2005/8/layout/vList2"/>
    <dgm:cxn modelId="{0DABE6BD-5E3C-4904-B556-6DB80EE46895}" type="presParOf" srcId="{5C27929D-196D-47AB-8DA8-879937AA9111}" destId="{E26419E8-1CDD-4AD7-A824-1139BD62C818}" srcOrd="5" destOrd="0" presId="urn:microsoft.com/office/officeart/2005/8/layout/vList2"/>
    <dgm:cxn modelId="{EF25FA43-093D-457E-91E5-24207E6B279C}" type="presParOf" srcId="{5C27929D-196D-47AB-8DA8-879937AA9111}" destId="{81C5832E-3480-4FF2-88F3-8C84F9EFF32F}" srcOrd="6" destOrd="0" presId="urn:microsoft.com/office/officeart/2005/8/layout/vList2"/>
    <dgm:cxn modelId="{550E6BA7-4865-4AD4-BE04-9BD44CC614D5}" type="presParOf" srcId="{5C27929D-196D-47AB-8DA8-879937AA9111}" destId="{CC1E1979-D8E2-4FF9-8FAC-5CCCA92F0F07}" srcOrd="7" destOrd="0" presId="urn:microsoft.com/office/officeart/2005/8/layout/vList2"/>
    <dgm:cxn modelId="{69AC2FDD-9EE2-4332-8571-E7C5AC4CB3EF}" type="presParOf" srcId="{5C27929D-196D-47AB-8DA8-879937AA9111}" destId="{47069756-36C9-4AEB-9368-5091DB7A345C}" srcOrd="8" destOrd="0" presId="urn:microsoft.com/office/officeart/2005/8/layout/vList2"/>
    <dgm:cxn modelId="{E6FC02AE-0FA5-4440-8B11-49E08BDD96E9}" type="presParOf" srcId="{5C27929D-196D-47AB-8DA8-879937AA9111}" destId="{284FEB66-05DC-4ADA-9862-66CF657F0452}" srcOrd="9" destOrd="0" presId="urn:microsoft.com/office/officeart/2005/8/layout/vList2"/>
    <dgm:cxn modelId="{05C9FCB4-2806-4ECA-95D0-2CC9697A3C46}" type="presParOf" srcId="{5C27929D-196D-47AB-8DA8-879937AA9111}" destId="{DF032ECB-789E-4E8B-B50F-55FAE06C8FDB}" srcOrd="10" destOrd="0" presId="urn:microsoft.com/office/officeart/2005/8/layout/vList2"/>
    <dgm:cxn modelId="{F7C908B1-039D-471C-9DCB-8D54F1D4525F}" type="presParOf" srcId="{5C27929D-196D-47AB-8DA8-879937AA9111}" destId="{B3CB0553-E64F-4BF8-AF9A-F878A6567F09}" srcOrd="11" destOrd="0" presId="urn:microsoft.com/office/officeart/2005/8/layout/vList2"/>
    <dgm:cxn modelId="{E0EE5646-1417-4FBF-9987-F7C3546495A6}" type="presParOf" srcId="{5C27929D-196D-47AB-8DA8-879937AA9111}" destId="{21EE78AA-87AC-460F-9961-EAC057D2D48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84ADE7-B56C-4B88-84CF-BD6287E9527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EC50FBD-510D-4287-A229-5B9B76C2FC4D}">
      <dgm:prSet custT="1"/>
      <dgm:spPr/>
      <dgm:t>
        <a:bodyPr/>
        <a:lstStyle/>
        <a:p>
          <a:r>
            <a:rPr lang="en-US" sz="1400" dirty="0"/>
            <a:t> Public engagement created a shared vision for the community.</a:t>
          </a:r>
        </a:p>
      </dgm:t>
    </dgm:pt>
    <dgm:pt modelId="{8966BA93-C734-4DB2-A759-4085512A5013}" type="parTrans" cxnId="{CFA4588E-C6BB-443E-A53A-C21CD261DCD3}">
      <dgm:prSet/>
      <dgm:spPr/>
      <dgm:t>
        <a:bodyPr/>
        <a:lstStyle/>
        <a:p>
          <a:endParaRPr lang="en-US"/>
        </a:p>
      </dgm:t>
    </dgm:pt>
    <dgm:pt modelId="{D979C3FD-1C30-4275-ADC0-D910877D138C}" type="sibTrans" cxnId="{CFA4588E-C6BB-443E-A53A-C21CD261DCD3}">
      <dgm:prSet/>
      <dgm:spPr/>
      <dgm:t>
        <a:bodyPr/>
        <a:lstStyle/>
        <a:p>
          <a:endParaRPr lang="en-US"/>
        </a:p>
      </dgm:t>
    </dgm:pt>
    <dgm:pt modelId="{0B654DB0-AC67-4B1B-AE55-5DA426E5526D}">
      <dgm:prSet custT="1"/>
      <dgm:spPr/>
      <dgm:t>
        <a:bodyPr/>
        <a:lstStyle/>
        <a:p>
          <a:r>
            <a:rPr lang="en-US" sz="1400" dirty="0"/>
            <a:t>“Rebuild in a manner that increases resilience, sustainability, and offers greater prosperity to ensure the area’s long-term success.”</a:t>
          </a:r>
        </a:p>
      </dgm:t>
    </dgm:pt>
    <dgm:pt modelId="{54FC6F97-DB2E-45A3-A994-D0019A2052E3}" type="parTrans" cxnId="{7B2AB70C-6F32-462A-A398-E654950455F1}">
      <dgm:prSet/>
      <dgm:spPr/>
      <dgm:t>
        <a:bodyPr/>
        <a:lstStyle/>
        <a:p>
          <a:endParaRPr lang="en-US"/>
        </a:p>
      </dgm:t>
    </dgm:pt>
    <dgm:pt modelId="{03EE763C-B353-49EA-B902-C290730C52D5}" type="sibTrans" cxnId="{7B2AB70C-6F32-462A-A398-E654950455F1}">
      <dgm:prSet/>
      <dgm:spPr/>
      <dgm:t>
        <a:bodyPr/>
        <a:lstStyle/>
        <a:p>
          <a:endParaRPr lang="en-US"/>
        </a:p>
      </dgm:t>
    </dgm:pt>
    <dgm:pt modelId="{FD2478D4-CD81-417A-8E37-5BA71DA4C8B1}">
      <dgm:prSet custT="1"/>
      <dgm:spPr/>
      <dgm:t>
        <a:bodyPr/>
        <a:lstStyle/>
        <a:p>
          <a:r>
            <a:rPr lang="en-US" sz="1400" dirty="0"/>
            <a:t>“Protect residents and businesses from future storms, zoning and building codes for the Town of Hempstead and the Village of Island Park could be amended to support more resilient reconstruction methods for residential, commercial, and public structures.”</a:t>
          </a:r>
        </a:p>
      </dgm:t>
    </dgm:pt>
    <dgm:pt modelId="{4C4EBCF0-3F5C-44CD-A1C7-55B87BBD58ED}" type="parTrans" cxnId="{84CFC13E-9CAC-4D9C-9A04-D3F01FC76001}">
      <dgm:prSet/>
      <dgm:spPr/>
      <dgm:t>
        <a:bodyPr/>
        <a:lstStyle/>
        <a:p>
          <a:endParaRPr lang="en-US"/>
        </a:p>
      </dgm:t>
    </dgm:pt>
    <dgm:pt modelId="{B50218D0-11E9-4596-9F10-19967B9E99D6}" type="sibTrans" cxnId="{84CFC13E-9CAC-4D9C-9A04-D3F01FC76001}">
      <dgm:prSet/>
      <dgm:spPr/>
      <dgm:t>
        <a:bodyPr/>
        <a:lstStyle/>
        <a:p>
          <a:endParaRPr lang="en-US"/>
        </a:p>
      </dgm:t>
    </dgm:pt>
    <dgm:pt modelId="{1633A03C-2D85-464D-9936-E484252AEC4E}">
      <dgm:prSet custT="1"/>
      <dgm:spPr/>
      <dgm:t>
        <a:bodyPr/>
        <a:lstStyle/>
        <a:p>
          <a:r>
            <a:rPr lang="en-US" sz="1300" dirty="0"/>
            <a:t>“</a:t>
          </a:r>
          <a:r>
            <a:rPr lang="en-US" sz="1400" dirty="0"/>
            <a:t>Zoning changes to encourage mixed-use development throughout the downtown and waterfront area.”</a:t>
          </a:r>
        </a:p>
      </dgm:t>
    </dgm:pt>
    <dgm:pt modelId="{F140F20C-1328-47F4-BE9A-0DD50E56402B}" type="parTrans" cxnId="{D5E4BB47-2380-429A-A9F3-8A23C6CEAFA0}">
      <dgm:prSet/>
      <dgm:spPr/>
      <dgm:t>
        <a:bodyPr/>
        <a:lstStyle/>
        <a:p>
          <a:endParaRPr lang="en-US"/>
        </a:p>
      </dgm:t>
    </dgm:pt>
    <dgm:pt modelId="{E991CB88-DD2F-4144-BD13-058393C498BF}" type="sibTrans" cxnId="{D5E4BB47-2380-429A-A9F3-8A23C6CEAFA0}">
      <dgm:prSet/>
      <dgm:spPr/>
      <dgm:t>
        <a:bodyPr/>
        <a:lstStyle/>
        <a:p>
          <a:endParaRPr lang="en-US"/>
        </a:p>
      </dgm:t>
    </dgm:pt>
    <dgm:pt modelId="{034098B1-ECD9-4CAF-87E0-798985589B0F}">
      <dgm:prSet custT="1"/>
      <dgm:spPr/>
      <dgm:t>
        <a:bodyPr/>
        <a:lstStyle/>
        <a:p>
          <a:r>
            <a:rPr lang="en-US" sz="1400" dirty="0"/>
            <a:t>Vision: “Enhance the quality of life and chart a course towards the future by creating solutions to rebuild and revitalize two communities that are enriched by the diversity of their residents. Facilitate positive, innovative change that will provide an environment that is SAFE and an infrastructure that is RESILIENT, so that each community can thrive, sustain itself in the face of adversity and preserve its uniqueness and charm.”</a:t>
          </a:r>
        </a:p>
      </dgm:t>
    </dgm:pt>
    <dgm:pt modelId="{99AE2934-0078-46E7-9C51-7123A94267C0}" type="parTrans" cxnId="{F5F8E172-FCAA-41E3-8744-48896763DF9B}">
      <dgm:prSet/>
      <dgm:spPr/>
      <dgm:t>
        <a:bodyPr/>
        <a:lstStyle/>
        <a:p>
          <a:endParaRPr lang="en-US"/>
        </a:p>
      </dgm:t>
    </dgm:pt>
    <dgm:pt modelId="{15EC66A8-623B-4D53-9314-31A6338FA613}" type="sibTrans" cxnId="{F5F8E172-FCAA-41E3-8744-48896763DF9B}">
      <dgm:prSet/>
      <dgm:spPr/>
      <dgm:t>
        <a:bodyPr/>
        <a:lstStyle/>
        <a:p>
          <a:endParaRPr lang="en-US"/>
        </a:p>
      </dgm:t>
    </dgm:pt>
    <dgm:pt modelId="{CED56C5A-DFF4-4C21-9094-9ED9E74DE179}" type="pres">
      <dgm:prSet presAssocID="{5884ADE7-B56C-4B88-84CF-BD6287E95272}" presName="linear" presStyleCnt="0">
        <dgm:presLayoutVars>
          <dgm:animLvl val="lvl"/>
          <dgm:resizeHandles val="exact"/>
        </dgm:presLayoutVars>
      </dgm:prSet>
      <dgm:spPr/>
    </dgm:pt>
    <dgm:pt modelId="{A67F924B-FC97-4D76-B9B1-B96462DDB696}" type="pres">
      <dgm:prSet presAssocID="{1EC50FBD-510D-4287-A229-5B9B76C2FC4D}" presName="parentText" presStyleLbl="node1" presStyleIdx="0" presStyleCnt="5" custScaleY="65823">
        <dgm:presLayoutVars>
          <dgm:chMax val="0"/>
          <dgm:bulletEnabled val="1"/>
        </dgm:presLayoutVars>
      </dgm:prSet>
      <dgm:spPr/>
    </dgm:pt>
    <dgm:pt modelId="{92E40709-F927-44F4-A367-E9008FBB18C0}" type="pres">
      <dgm:prSet presAssocID="{D979C3FD-1C30-4275-ADC0-D910877D138C}" presName="spacer" presStyleCnt="0"/>
      <dgm:spPr/>
    </dgm:pt>
    <dgm:pt modelId="{ED09335D-2DBF-48D1-85F9-4AC52C390C52}" type="pres">
      <dgm:prSet presAssocID="{0B654DB0-AC67-4B1B-AE55-5DA426E5526D}" presName="parentText" presStyleLbl="node1" presStyleIdx="1" presStyleCnt="5" custScaleY="59464">
        <dgm:presLayoutVars>
          <dgm:chMax val="0"/>
          <dgm:bulletEnabled val="1"/>
        </dgm:presLayoutVars>
      </dgm:prSet>
      <dgm:spPr/>
    </dgm:pt>
    <dgm:pt modelId="{39D4C253-C70A-4DB1-A077-1D2AC06ADA75}" type="pres">
      <dgm:prSet presAssocID="{03EE763C-B353-49EA-B902-C290730C52D5}" presName="spacer" presStyleCnt="0"/>
      <dgm:spPr/>
    </dgm:pt>
    <dgm:pt modelId="{E72E9CAD-D7A6-46A0-BA3B-8D3BCF1EE2C5}" type="pres">
      <dgm:prSet presAssocID="{FD2478D4-CD81-417A-8E37-5BA71DA4C8B1}" presName="parentText" presStyleLbl="node1" presStyleIdx="2" presStyleCnt="5">
        <dgm:presLayoutVars>
          <dgm:chMax val="0"/>
          <dgm:bulletEnabled val="1"/>
        </dgm:presLayoutVars>
      </dgm:prSet>
      <dgm:spPr/>
    </dgm:pt>
    <dgm:pt modelId="{CB78DC5F-C3F9-48EB-981D-954B8AAC85D6}" type="pres">
      <dgm:prSet presAssocID="{B50218D0-11E9-4596-9F10-19967B9E99D6}" presName="spacer" presStyleCnt="0"/>
      <dgm:spPr/>
    </dgm:pt>
    <dgm:pt modelId="{6B99762A-83BA-4CB5-92FB-33EC485B6CAA}" type="pres">
      <dgm:prSet presAssocID="{1633A03C-2D85-464D-9936-E484252AEC4E}" presName="parentText" presStyleLbl="node1" presStyleIdx="3" presStyleCnt="5" custScaleY="59499">
        <dgm:presLayoutVars>
          <dgm:chMax val="0"/>
          <dgm:bulletEnabled val="1"/>
        </dgm:presLayoutVars>
      </dgm:prSet>
      <dgm:spPr/>
    </dgm:pt>
    <dgm:pt modelId="{7FBD5802-1E75-4E90-80E7-9D9E0F22116C}" type="pres">
      <dgm:prSet presAssocID="{E991CB88-DD2F-4144-BD13-058393C498BF}" presName="spacer" presStyleCnt="0"/>
      <dgm:spPr/>
    </dgm:pt>
    <dgm:pt modelId="{D966F8F6-F3EB-40A5-ACEA-7C997ED6B489}" type="pres">
      <dgm:prSet presAssocID="{034098B1-ECD9-4CAF-87E0-798985589B0F}" presName="parentText" presStyleLbl="node1" presStyleIdx="4" presStyleCnt="5" custScaleY="120042">
        <dgm:presLayoutVars>
          <dgm:chMax val="0"/>
          <dgm:bulletEnabled val="1"/>
        </dgm:presLayoutVars>
      </dgm:prSet>
      <dgm:spPr/>
    </dgm:pt>
  </dgm:ptLst>
  <dgm:cxnLst>
    <dgm:cxn modelId="{7B2AB70C-6F32-462A-A398-E654950455F1}" srcId="{5884ADE7-B56C-4B88-84CF-BD6287E95272}" destId="{0B654DB0-AC67-4B1B-AE55-5DA426E5526D}" srcOrd="1" destOrd="0" parTransId="{54FC6F97-DB2E-45A3-A994-D0019A2052E3}" sibTransId="{03EE763C-B353-49EA-B902-C290730C52D5}"/>
    <dgm:cxn modelId="{5768E624-A7BE-4BBC-968B-EF8CCE7B6D3A}" type="presOf" srcId="{1EC50FBD-510D-4287-A229-5B9B76C2FC4D}" destId="{A67F924B-FC97-4D76-B9B1-B96462DDB696}" srcOrd="0" destOrd="0" presId="urn:microsoft.com/office/officeart/2005/8/layout/vList2"/>
    <dgm:cxn modelId="{84CFC13E-9CAC-4D9C-9A04-D3F01FC76001}" srcId="{5884ADE7-B56C-4B88-84CF-BD6287E95272}" destId="{FD2478D4-CD81-417A-8E37-5BA71DA4C8B1}" srcOrd="2" destOrd="0" parTransId="{4C4EBCF0-3F5C-44CD-A1C7-55B87BBD58ED}" sibTransId="{B50218D0-11E9-4596-9F10-19967B9E99D6}"/>
    <dgm:cxn modelId="{D2161862-DDF5-49F9-9D4A-D1776AF30C82}" type="presOf" srcId="{1633A03C-2D85-464D-9936-E484252AEC4E}" destId="{6B99762A-83BA-4CB5-92FB-33EC485B6CAA}" srcOrd="0" destOrd="0" presId="urn:microsoft.com/office/officeart/2005/8/layout/vList2"/>
    <dgm:cxn modelId="{D5E4BB47-2380-429A-A9F3-8A23C6CEAFA0}" srcId="{5884ADE7-B56C-4B88-84CF-BD6287E95272}" destId="{1633A03C-2D85-464D-9936-E484252AEC4E}" srcOrd="3" destOrd="0" parTransId="{F140F20C-1328-47F4-BE9A-0DD50E56402B}" sibTransId="{E991CB88-DD2F-4144-BD13-058393C498BF}"/>
    <dgm:cxn modelId="{F5F8E172-FCAA-41E3-8744-48896763DF9B}" srcId="{5884ADE7-B56C-4B88-84CF-BD6287E95272}" destId="{034098B1-ECD9-4CAF-87E0-798985589B0F}" srcOrd="4" destOrd="0" parTransId="{99AE2934-0078-46E7-9C51-7123A94267C0}" sibTransId="{15EC66A8-623B-4D53-9314-31A6338FA613}"/>
    <dgm:cxn modelId="{CFA4588E-C6BB-443E-A53A-C21CD261DCD3}" srcId="{5884ADE7-B56C-4B88-84CF-BD6287E95272}" destId="{1EC50FBD-510D-4287-A229-5B9B76C2FC4D}" srcOrd="0" destOrd="0" parTransId="{8966BA93-C734-4DB2-A759-4085512A5013}" sibTransId="{D979C3FD-1C30-4275-ADC0-D910877D138C}"/>
    <dgm:cxn modelId="{B3637B96-CFF0-4338-AF4E-C05AF104B3A7}" type="presOf" srcId="{5884ADE7-B56C-4B88-84CF-BD6287E95272}" destId="{CED56C5A-DFF4-4C21-9094-9ED9E74DE179}" srcOrd="0" destOrd="0" presId="urn:microsoft.com/office/officeart/2005/8/layout/vList2"/>
    <dgm:cxn modelId="{7F0BDE97-EE6B-4615-B437-2A12CC65651B}" type="presOf" srcId="{034098B1-ECD9-4CAF-87E0-798985589B0F}" destId="{D966F8F6-F3EB-40A5-ACEA-7C997ED6B489}" srcOrd="0" destOrd="0" presId="urn:microsoft.com/office/officeart/2005/8/layout/vList2"/>
    <dgm:cxn modelId="{1BE3C0E0-99C4-499C-92C3-9D87C6C77DEB}" type="presOf" srcId="{FD2478D4-CD81-417A-8E37-5BA71DA4C8B1}" destId="{E72E9CAD-D7A6-46A0-BA3B-8D3BCF1EE2C5}" srcOrd="0" destOrd="0" presId="urn:microsoft.com/office/officeart/2005/8/layout/vList2"/>
    <dgm:cxn modelId="{EC058DE1-858D-4C07-888B-E83F42C7965C}" type="presOf" srcId="{0B654DB0-AC67-4B1B-AE55-5DA426E5526D}" destId="{ED09335D-2DBF-48D1-85F9-4AC52C390C52}" srcOrd="0" destOrd="0" presId="urn:microsoft.com/office/officeart/2005/8/layout/vList2"/>
    <dgm:cxn modelId="{15AA6140-9B9E-4423-8B90-E85236C0C72C}" type="presParOf" srcId="{CED56C5A-DFF4-4C21-9094-9ED9E74DE179}" destId="{A67F924B-FC97-4D76-B9B1-B96462DDB696}" srcOrd="0" destOrd="0" presId="urn:microsoft.com/office/officeart/2005/8/layout/vList2"/>
    <dgm:cxn modelId="{E0F1D106-D3A3-4196-BA6B-F05BDBA00AA1}" type="presParOf" srcId="{CED56C5A-DFF4-4C21-9094-9ED9E74DE179}" destId="{92E40709-F927-44F4-A367-E9008FBB18C0}" srcOrd="1" destOrd="0" presId="urn:microsoft.com/office/officeart/2005/8/layout/vList2"/>
    <dgm:cxn modelId="{9772F04E-A998-4157-BA1B-8307E801EE7C}" type="presParOf" srcId="{CED56C5A-DFF4-4C21-9094-9ED9E74DE179}" destId="{ED09335D-2DBF-48D1-85F9-4AC52C390C52}" srcOrd="2" destOrd="0" presId="urn:microsoft.com/office/officeart/2005/8/layout/vList2"/>
    <dgm:cxn modelId="{5A7E5024-7D38-4139-B390-EF6BBAFA9292}" type="presParOf" srcId="{CED56C5A-DFF4-4C21-9094-9ED9E74DE179}" destId="{39D4C253-C70A-4DB1-A077-1D2AC06ADA75}" srcOrd="3" destOrd="0" presId="urn:microsoft.com/office/officeart/2005/8/layout/vList2"/>
    <dgm:cxn modelId="{FF7ED49A-46B1-4641-BD2F-F408B684C2F6}" type="presParOf" srcId="{CED56C5A-DFF4-4C21-9094-9ED9E74DE179}" destId="{E72E9CAD-D7A6-46A0-BA3B-8D3BCF1EE2C5}" srcOrd="4" destOrd="0" presId="urn:microsoft.com/office/officeart/2005/8/layout/vList2"/>
    <dgm:cxn modelId="{A7F436A2-273D-40E5-B73F-E7CCB4F2100A}" type="presParOf" srcId="{CED56C5A-DFF4-4C21-9094-9ED9E74DE179}" destId="{CB78DC5F-C3F9-48EB-981D-954B8AAC85D6}" srcOrd="5" destOrd="0" presId="urn:microsoft.com/office/officeart/2005/8/layout/vList2"/>
    <dgm:cxn modelId="{996BBC9E-7003-41A6-9802-77FB2D0EFF54}" type="presParOf" srcId="{CED56C5A-DFF4-4C21-9094-9ED9E74DE179}" destId="{6B99762A-83BA-4CB5-92FB-33EC485B6CAA}" srcOrd="6" destOrd="0" presId="urn:microsoft.com/office/officeart/2005/8/layout/vList2"/>
    <dgm:cxn modelId="{FA028A2B-123D-41CA-8C69-3D2E3474310D}" type="presParOf" srcId="{CED56C5A-DFF4-4C21-9094-9ED9E74DE179}" destId="{7FBD5802-1E75-4E90-80E7-9D9E0F22116C}" srcOrd="7" destOrd="0" presId="urn:microsoft.com/office/officeart/2005/8/layout/vList2"/>
    <dgm:cxn modelId="{DF6C1912-AB6D-4C5E-A0B5-88E6169B908A}" type="presParOf" srcId="{CED56C5A-DFF4-4C21-9094-9ED9E74DE179}" destId="{D966F8F6-F3EB-40A5-ACEA-7C997ED6B48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8AA538-9021-434A-9592-1F9898A9752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9410F22-60E0-4BB6-BBD8-B64A337AE0A9}">
      <dgm:prSet custT="1"/>
      <dgm:spPr/>
      <dgm:t>
        <a:bodyPr/>
        <a:lstStyle/>
        <a:p>
          <a:r>
            <a:rPr lang="en-US" sz="2000" dirty="0"/>
            <a:t>Current zoning prohibits the kind of uses that would make Long Beach Road more vibrant.</a:t>
          </a:r>
        </a:p>
      </dgm:t>
    </dgm:pt>
    <dgm:pt modelId="{3778F673-48B6-48D0-BF48-0AAAD9ABA921}" type="parTrans" cxnId="{29B3120D-4CD7-4362-A975-9D402B0D99DC}">
      <dgm:prSet/>
      <dgm:spPr/>
      <dgm:t>
        <a:bodyPr/>
        <a:lstStyle/>
        <a:p>
          <a:endParaRPr lang="en-US"/>
        </a:p>
      </dgm:t>
    </dgm:pt>
    <dgm:pt modelId="{7B0D47FF-85A0-4D28-8B36-5C4528E88331}" type="sibTrans" cxnId="{29B3120D-4CD7-4362-A975-9D402B0D99DC}">
      <dgm:prSet/>
      <dgm:spPr/>
      <dgm:t>
        <a:bodyPr/>
        <a:lstStyle/>
        <a:p>
          <a:endParaRPr lang="en-US"/>
        </a:p>
      </dgm:t>
    </dgm:pt>
    <dgm:pt modelId="{090B413A-39A5-4CC4-AD8E-19AA0083C16F}">
      <dgm:prSet custT="1"/>
      <dgm:spPr/>
      <dgm:t>
        <a:bodyPr/>
        <a:lstStyle/>
        <a:p>
          <a:r>
            <a:rPr lang="en-US" sz="2000" dirty="0"/>
            <a:t>Quality design needed to ensure new development works with, and complements the Village’s goal of creating a pedestrian, bicycle, and vehicle friendly environment for Island Park.</a:t>
          </a:r>
        </a:p>
      </dgm:t>
    </dgm:pt>
    <dgm:pt modelId="{D03F00A4-96BB-40F0-9FE0-06C022BC2657}" type="parTrans" cxnId="{CB3E1835-E707-4555-BF1D-2070DDB94CB6}">
      <dgm:prSet/>
      <dgm:spPr/>
      <dgm:t>
        <a:bodyPr/>
        <a:lstStyle/>
        <a:p>
          <a:endParaRPr lang="en-US"/>
        </a:p>
      </dgm:t>
    </dgm:pt>
    <dgm:pt modelId="{7CC59CBB-C03B-4482-A05A-849A90A8ADAD}" type="sibTrans" cxnId="{CB3E1835-E707-4555-BF1D-2070DDB94CB6}">
      <dgm:prSet/>
      <dgm:spPr/>
      <dgm:t>
        <a:bodyPr/>
        <a:lstStyle/>
        <a:p>
          <a:endParaRPr lang="en-US"/>
        </a:p>
      </dgm:t>
    </dgm:pt>
    <dgm:pt modelId="{B6B532A6-1D6A-4D96-8AEF-C252C4E41473}">
      <dgm:prSet custT="1"/>
      <dgm:spPr/>
      <dgm:t>
        <a:bodyPr/>
        <a:lstStyle/>
        <a:p>
          <a:r>
            <a:rPr lang="en-US" sz="2000" dirty="0"/>
            <a:t>New residential and non-residential uses should be allowed as-of-right, located in the same building or side-by-side.</a:t>
          </a:r>
        </a:p>
      </dgm:t>
    </dgm:pt>
    <dgm:pt modelId="{CD8F8852-99CA-4AA3-88DF-62180E71CFA0}" type="parTrans" cxnId="{20B4717E-C846-49D3-AA6A-A8355D48E42F}">
      <dgm:prSet/>
      <dgm:spPr/>
      <dgm:t>
        <a:bodyPr/>
        <a:lstStyle/>
        <a:p>
          <a:endParaRPr lang="en-US"/>
        </a:p>
      </dgm:t>
    </dgm:pt>
    <dgm:pt modelId="{E28C0D4B-FBAA-4E57-B299-EB2D05D62509}" type="sibTrans" cxnId="{20B4717E-C846-49D3-AA6A-A8355D48E42F}">
      <dgm:prSet/>
      <dgm:spPr/>
      <dgm:t>
        <a:bodyPr/>
        <a:lstStyle/>
        <a:p>
          <a:endParaRPr lang="en-US"/>
        </a:p>
      </dgm:t>
    </dgm:pt>
    <dgm:pt modelId="{C5721E19-456C-432A-8303-993A59E20681}" type="pres">
      <dgm:prSet presAssocID="{778AA538-9021-434A-9592-1F9898A97528}" presName="linear" presStyleCnt="0">
        <dgm:presLayoutVars>
          <dgm:animLvl val="lvl"/>
          <dgm:resizeHandles val="exact"/>
        </dgm:presLayoutVars>
      </dgm:prSet>
      <dgm:spPr/>
    </dgm:pt>
    <dgm:pt modelId="{B8E6E154-971F-477E-99AA-9C436BF50CB9}" type="pres">
      <dgm:prSet presAssocID="{B9410F22-60E0-4BB6-BBD8-B64A337AE0A9}" presName="parentText" presStyleLbl="node1" presStyleIdx="0" presStyleCnt="3" custScaleY="65295">
        <dgm:presLayoutVars>
          <dgm:chMax val="0"/>
          <dgm:bulletEnabled val="1"/>
        </dgm:presLayoutVars>
      </dgm:prSet>
      <dgm:spPr/>
    </dgm:pt>
    <dgm:pt modelId="{F025AF9E-F8AE-4621-B737-546B30D60697}" type="pres">
      <dgm:prSet presAssocID="{7B0D47FF-85A0-4D28-8B36-5C4528E88331}" presName="spacer" presStyleCnt="0"/>
      <dgm:spPr/>
    </dgm:pt>
    <dgm:pt modelId="{12AA5009-7318-4C63-81A2-59AB87F1C575}" type="pres">
      <dgm:prSet presAssocID="{090B413A-39A5-4CC4-AD8E-19AA0083C16F}" presName="parentText" presStyleLbl="node1" presStyleIdx="1" presStyleCnt="3" custScaleY="112018">
        <dgm:presLayoutVars>
          <dgm:chMax val="0"/>
          <dgm:bulletEnabled val="1"/>
        </dgm:presLayoutVars>
      </dgm:prSet>
      <dgm:spPr/>
    </dgm:pt>
    <dgm:pt modelId="{A3ABA485-A09A-4779-972A-A23366F009A3}" type="pres">
      <dgm:prSet presAssocID="{7CC59CBB-C03B-4482-A05A-849A90A8ADAD}" presName="spacer" presStyleCnt="0"/>
      <dgm:spPr/>
    </dgm:pt>
    <dgm:pt modelId="{991E26E4-A0DF-4B59-9E04-C76B4E8AD7B6}" type="pres">
      <dgm:prSet presAssocID="{B6B532A6-1D6A-4D96-8AEF-C252C4E41473}" presName="parentText" presStyleLbl="node1" presStyleIdx="2" presStyleCnt="3" custScaleY="72393">
        <dgm:presLayoutVars>
          <dgm:chMax val="0"/>
          <dgm:bulletEnabled val="1"/>
        </dgm:presLayoutVars>
      </dgm:prSet>
      <dgm:spPr/>
    </dgm:pt>
  </dgm:ptLst>
  <dgm:cxnLst>
    <dgm:cxn modelId="{29B3120D-4CD7-4362-A975-9D402B0D99DC}" srcId="{778AA538-9021-434A-9592-1F9898A97528}" destId="{B9410F22-60E0-4BB6-BBD8-B64A337AE0A9}" srcOrd="0" destOrd="0" parTransId="{3778F673-48B6-48D0-BF48-0AAAD9ABA921}" sibTransId="{7B0D47FF-85A0-4D28-8B36-5C4528E88331}"/>
    <dgm:cxn modelId="{CB3E1835-E707-4555-BF1D-2070DDB94CB6}" srcId="{778AA538-9021-434A-9592-1F9898A97528}" destId="{090B413A-39A5-4CC4-AD8E-19AA0083C16F}" srcOrd="1" destOrd="0" parTransId="{D03F00A4-96BB-40F0-9FE0-06C022BC2657}" sibTransId="{7CC59CBB-C03B-4482-A05A-849A90A8ADAD}"/>
    <dgm:cxn modelId="{2EB7C038-73ED-44C4-AA9F-37E43976D185}" type="presOf" srcId="{090B413A-39A5-4CC4-AD8E-19AA0083C16F}" destId="{12AA5009-7318-4C63-81A2-59AB87F1C575}" srcOrd="0" destOrd="0" presId="urn:microsoft.com/office/officeart/2005/8/layout/vList2"/>
    <dgm:cxn modelId="{25C64973-852C-496E-B4B6-CAD2473C622E}" type="presOf" srcId="{778AA538-9021-434A-9592-1F9898A97528}" destId="{C5721E19-456C-432A-8303-993A59E20681}" srcOrd="0" destOrd="0" presId="urn:microsoft.com/office/officeart/2005/8/layout/vList2"/>
    <dgm:cxn modelId="{20B4717E-C846-49D3-AA6A-A8355D48E42F}" srcId="{778AA538-9021-434A-9592-1F9898A97528}" destId="{B6B532A6-1D6A-4D96-8AEF-C252C4E41473}" srcOrd="2" destOrd="0" parTransId="{CD8F8852-99CA-4AA3-88DF-62180E71CFA0}" sibTransId="{E28C0D4B-FBAA-4E57-B299-EB2D05D62509}"/>
    <dgm:cxn modelId="{86EE91A6-0B01-4CFA-80EA-FCA9B55E627B}" type="presOf" srcId="{B6B532A6-1D6A-4D96-8AEF-C252C4E41473}" destId="{991E26E4-A0DF-4B59-9E04-C76B4E8AD7B6}" srcOrd="0" destOrd="0" presId="urn:microsoft.com/office/officeart/2005/8/layout/vList2"/>
    <dgm:cxn modelId="{6B6489D6-16BA-455C-AA79-1435ACBF83A5}" type="presOf" srcId="{B9410F22-60E0-4BB6-BBD8-B64A337AE0A9}" destId="{B8E6E154-971F-477E-99AA-9C436BF50CB9}" srcOrd="0" destOrd="0" presId="urn:microsoft.com/office/officeart/2005/8/layout/vList2"/>
    <dgm:cxn modelId="{B7E99193-7BB2-4C18-B79D-4567B289D647}" type="presParOf" srcId="{C5721E19-456C-432A-8303-993A59E20681}" destId="{B8E6E154-971F-477E-99AA-9C436BF50CB9}" srcOrd="0" destOrd="0" presId="urn:microsoft.com/office/officeart/2005/8/layout/vList2"/>
    <dgm:cxn modelId="{33E4A9B0-8354-441A-9AAD-FF73DBAE33F8}" type="presParOf" srcId="{C5721E19-456C-432A-8303-993A59E20681}" destId="{F025AF9E-F8AE-4621-B737-546B30D60697}" srcOrd="1" destOrd="0" presId="urn:microsoft.com/office/officeart/2005/8/layout/vList2"/>
    <dgm:cxn modelId="{B8201760-FE11-4E24-8D95-7AB73395B2CE}" type="presParOf" srcId="{C5721E19-456C-432A-8303-993A59E20681}" destId="{12AA5009-7318-4C63-81A2-59AB87F1C575}" srcOrd="2" destOrd="0" presId="urn:microsoft.com/office/officeart/2005/8/layout/vList2"/>
    <dgm:cxn modelId="{9A720F76-D908-44CB-965D-EBEEDE623B8A}" type="presParOf" srcId="{C5721E19-456C-432A-8303-993A59E20681}" destId="{A3ABA485-A09A-4779-972A-A23366F009A3}" srcOrd="3" destOrd="0" presId="urn:microsoft.com/office/officeart/2005/8/layout/vList2"/>
    <dgm:cxn modelId="{51C9277C-B241-4B1A-9CAC-B6C488CBDF10}" type="presParOf" srcId="{C5721E19-456C-432A-8303-993A59E20681}" destId="{991E26E4-A0DF-4B59-9E04-C76B4E8AD7B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5611DD-4503-43CC-91AB-B42DDE613A1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F87F79-9192-47D7-9BF7-BD721861DF57}">
      <dgm:prSet/>
      <dgm:spPr/>
      <dgm:t>
        <a:bodyPr/>
        <a:lstStyle/>
        <a:p>
          <a:pPr>
            <a:lnSpc>
              <a:spcPct val="100000"/>
            </a:lnSpc>
            <a:defRPr b="1"/>
          </a:pPr>
          <a:r>
            <a:rPr lang="en-US" dirty="0"/>
            <a:t>Business Subdistrict</a:t>
          </a:r>
        </a:p>
      </dgm:t>
    </dgm:pt>
    <dgm:pt modelId="{9CA3AF9F-552C-497A-993B-0575CF1ED553}" type="parTrans" cxnId="{7716D12D-3D9C-4E84-BB88-C3206C07E1F9}">
      <dgm:prSet/>
      <dgm:spPr/>
      <dgm:t>
        <a:bodyPr/>
        <a:lstStyle/>
        <a:p>
          <a:endParaRPr lang="en-US"/>
        </a:p>
      </dgm:t>
    </dgm:pt>
    <dgm:pt modelId="{C2D1939A-EAA7-4146-98F9-F6BC245451EE}" type="sibTrans" cxnId="{7716D12D-3D9C-4E84-BB88-C3206C07E1F9}">
      <dgm:prSet/>
      <dgm:spPr/>
      <dgm:t>
        <a:bodyPr/>
        <a:lstStyle/>
        <a:p>
          <a:endParaRPr lang="en-US"/>
        </a:p>
      </dgm:t>
    </dgm:pt>
    <dgm:pt modelId="{32D232AB-C34A-477A-BB16-437DC95D1999}">
      <dgm:prSet/>
      <dgm:spPr/>
      <dgm:t>
        <a:bodyPr/>
        <a:lstStyle/>
        <a:p>
          <a:pPr algn="l">
            <a:lnSpc>
              <a:spcPct val="100000"/>
            </a:lnSpc>
          </a:pPr>
          <a:r>
            <a:rPr lang="en-US" dirty="0"/>
            <a:t>Applicable to properties located within the existing Business District and Commercial B District</a:t>
          </a:r>
        </a:p>
      </dgm:t>
    </dgm:pt>
    <dgm:pt modelId="{B91915B8-81E9-4B23-BDD5-80AB66F171A3}" type="parTrans" cxnId="{4D267586-85E0-49E6-B67C-44884DD91BB4}">
      <dgm:prSet/>
      <dgm:spPr/>
      <dgm:t>
        <a:bodyPr/>
        <a:lstStyle/>
        <a:p>
          <a:endParaRPr lang="en-US"/>
        </a:p>
      </dgm:t>
    </dgm:pt>
    <dgm:pt modelId="{420021F4-4045-4B75-8690-B3AA1E2CF42D}" type="sibTrans" cxnId="{4D267586-85E0-49E6-B67C-44884DD91BB4}">
      <dgm:prSet/>
      <dgm:spPr/>
      <dgm:t>
        <a:bodyPr/>
        <a:lstStyle/>
        <a:p>
          <a:endParaRPr lang="en-US"/>
        </a:p>
      </dgm:t>
    </dgm:pt>
    <dgm:pt modelId="{B47115AE-A146-449F-938E-E963D62D3E9B}">
      <dgm:prSet/>
      <dgm:spPr/>
      <dgm:t>
        <a:bodyPr/>
        <a:lstStyle/>
        <a:p>
          <a:pPr>
            <a:lnSpc>
              <a:spcPct val="100000"/>
            </a:lnSpc>
            <a:defRPr b="1"/>
          </a:pPr>
          <a:r>
            <a:rPr lang="en-US" dirty="0"/>
            <a:t>Waterfront Subdistrict</a:t>
          </a:r>
        </a:p>
      </dgm:t>
    </dgm:pt>
    <dgm:pt modelId="{370171BA-F638-4B60-BA17-032157AE4A14}" type="parTrans" cxnId="{9A101B15-60FE-41DD-8322-66C53AC625B2}">
      <dgm:prSet/>
      <dgm:spPr/>
      <dgm:t>
        <a:bodyPr/>
        <a:lstStyle/>
        <a:p>
          <a:endParaRPr lang="en-US"/>
        </a:p>
      </dgm:t>
    </dgm:pt>
    <dgm:pt modelId="{199430E6-11BB-42F4-861F-58FBEDA418FF}" type="sibTrans" cxnId="{9A101B15-60FE-41DD-8322-66C53AC625B2}">
      <dgm:prSet/>
      <dgm:spPr/>
      <dgm:t>
        <a:bodyPr/>
        <a:lstStyle/>
        <a:p>
          <a:endParaRPr lang="en-US"/>
        </a:p>
      </dgm:t>
    </dgm:pt>
    <dgm:pt modelId="{324DEFEC-62A0-4A6A-9FEB-4256AD2E8BEB}">
      <dgm:prSet/>
      <dgm:spPr/>
      <dgm:t>
        <a:bodyPr/>
        <a:lstStyle/>
        <a:p>
          <a:pPr>
            <a:lnSpc>
              <a:spcPct val="100000"/>
            </a:lnSpc>
          </a:pPr>
          <a:r>
            <a:rPr lang="en-US" dirty="0"/>
            <a:t>Applicable to properties located along the Village’s waterfront and zoned either Commercial A or Commercial C</a:t>
          </a:r>
        </a:p>
      </dgm:t>
    </dgm:pt>
    <dgm:pt modelId="{B1E74FAA-15E3-4E80-A9BC-0CFBE80555A0}" type="parTrans" cxnId="{A4110AC8-B4FC-4144-8B18-73FCACB9D74D}">
      <dgm:prSet/>
      <dgm:spPr/>
      <dgm:t>
        <a:bodyPr/>
        <a:lstStyle/>
        <a:p>
          <a:endParaRPr lang="en-US"/>
        </a:p>
      </dgm:t>
    </dgm:pt>
    <dgm:pt modelId="{DD59375A-94DC-456C-A86A-A0CD07742526}" type="sibTrans" cxnId="{A4110AC8-B4FC-4144-8B18-73FCACB9D74D}">
      <dgm:prSet/>
      <dgm:spPr/>
      <dgm:t>
        <a:bodyPr/>
        <a:lstStyle/>
        <a:p>
          <a:endParaRPr lang="en-US"/>
        </a:p>
      </dgm:t>
    </dgm:pt>
    <dgm:pt modelId="{6B2041DF-C8B2-4888-AD52-D8FF442E5B75}" type="pres">
      <dgm:prSet presAssocID="{1A5611DD-4503-43CC-91AB-B42DDE613A1C}" presName="root" presStyleCnt="0">
        <dgm:presLayoutVars>
          <dgm:dir/>
          <dgm:resizeHandles val="exact"/>
        </dgm:presLayoutVars>
      </dgm:prSet>
      <dgm:spPr/>
    </dgm:pt>
    <dgm:pt modelId="{2818B0BA-0F7C-459B-B397-FA8275F0D38E}" type="pres">
      <dgm:prSet presAssocID="{1DF87F79-9192-47D7-9BF7-BD721861DF57}" presName="compNode" presStyleCnt="0"/>
      <dgm:spPr/>
    </dgm:pt>
    <dgm:pt modelId="{2CC7FF98-9FB3-4C34-A68B-9BB5E1ED0414}" type="pres">
      <dgm:prSet presAssocID="{1DF87F79-9192-47D7-9BF7-BD721861DF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30996DAE-C226-4560-A5A6-87B55F747B31}" type="pres">
      <dgm:prSet presAssocID="{1DF87F79-9192-47D7-9BF7-BD721861DF57}" presName="iconSpace" presStyleCnt="0"/>
      <dgm:spPr/>
    </dgm:pt>
    <dgm:pt modelId="{BEFAAE9D-4286-4ECB-9C5B-8946F9E857CB}" type="pres">
      <dgm:prSet presAssocID="{1DF87F79-9192-47D7-9BF7-BD721861DF57}" presName="parTx" presStyleLbl="revTx" presStyleIdx="0" presStyleCnt="4">
        <dgm:presLayoutVars>
          <dgm:chMax val="0"/>
          <dgm:chPref val="0"/>
        </dgm:presLayoutVars>
      </dgm:prSet>
      <dgm:spPr/>
    </dgm:pt>
    <dgm:pt modelId="{477084ED-71AD-4317-A334-AA01A03ED950}" type="pres">
      <dgm:prSet presAssocID="{1DF87F79-9192-47D7-9BF7-BD721861DF57}" presName="txSpace" presStyleCnt="0"/>
      <dgm:spPr/>
    </dgm:pt>
    <dgm:pt modelId="{36E8F4DB-ECC6-4A4E-86F1-969CFC41349D}" type="pres">
      <dgm:prSet presAssocID="{1DF87F79-9192-47D7-9BF7-BD721861DF57}" presName="desTx" presStyleLbl="revTx" presStyleIdx="1" presStyleCnt="4" custScaleX="96709" custLinFactNeighborX="-2941" custLinFactNeighborY="-4966">
        <dgm:presLayoutVars/>
      </dgm:prSet>
      <dgm:spPr/>
    </dgm:pt>
    <dgm:pt modelId="{D89B802A-106A-43E1-95EC-A4935E9AA76A}" type="pres">
      <dgm:prSet presAssocID="{C2D1939A-EAA7-4146-98F9-F6BC245451EE}" presName="sibTrans" presStyleCnt="0"/>
      <dgm:spPr/>
    </dgm:pt>
    <dgm:pt modelId="{94D54A9E-3420-4D7B-B207-C6049F8437E0}" type="pres">
      <dgm:prSet presAssocID="{B47115AE-A146-449F-938E-E963D62D3E9B}" presName="compNode" presStyleCnt="0"/>
      <dgm:spPr/>
    </dgm:pt>
    <dgm:pt modelId="{83FA0211-5954-44ED-A787-9C5A99E171C6}" type="pres">
      <dgm:prSet presAssocID="{B47115AE-A146-449F-938E-E963D62D3E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AAF87ED5-3091-4764-B268-66D8A0C46768}" type="pres">
      <dgm:prSet presAssocID="{B47115AE-A146-449F-938E-E963D62D3E9B}" presName="iconSpace" presStyleCnt="0"/>
      <dgm:spPr/>
    </dgm:pt>
    <dgm:pt modelId="{16B58A6E-C648-47F4-8BB8-832B36C3BC93}" type="pres">
      <dgm:prSet presAssocID="{B47115AE-A146-449F-938E-E963D62D3E9B}" presName="parTx" presStyleLbl="revTx" presStyleIdx="2" presStyleCnt="4">
        <dgm:presLayoutVars>
          <dgm:chMax val="0"/>
          <dgm:chPref val="0"/>
        </dgm:presLayoutVars>
      </dgm:prSet>
      <dgm:spPr/>
    </dgm:pt>
    <dgm:pt modelId="{E257F80E-373B-4CD8-B105-CFD28716B110}" type="pres">
      <dgm:prSet presAssocID="{B47115AE-A146-449F-938E-E963D62D3E9B}" presName="txSpace" presStyleCnt="0"/>
      <dgm:spPr/>
    </dgm:pt>
    <dgm:pt modelId="{9A9549E3-0895-4A92-AE60-863B0F333640}" type="pres">
      <dgm:prSet presAssocID="{B47115AE-A146-449F-938E-E963D62D3E9B}" presName="desTx" presStyleLbl="revTx" presStyleIdx="3" presStyleCnt="4">
        <dgm:presLayoutVars/>
      </dgm:prSet>
      <dgm:spPr/>
    </dgm:pt>
  </dgm:ptLst>
  <dgm:cxnLst>
    <dgm:cxn modelId="{9A101B15-60FE-41DD-8322-66C53AC625B2}" srcId="{1A5611DD-4503-43CC-91AB-B42DDE613A1C}" destId="{B47115AE-A146-449F-938E-E963D62D3E9B}" srcOrd="1" destOrd="0" parTransId="{370171BA-F638-4B60-BA17-032157AE4A14}" sibTransId="{199430E6-11BB-42F4-861F-58FBEDA418FF}"/>
    <dgm:cxn modelId="{7716D12D-3D9C-4E84-BB88-C3206C07E1F9}" srcId="{1A5611DD-4503-43CC-91AB-B42DDE613A1C}" destId="{1DF87F79-9192-47D7-9BF7-BD721861DF57}" srcOrd="0" destOrd="0" parTransId="{9CA3AF9F-552C-497A-993B-0575CF1ED553}" sibTransId="{C2D1939A-EAA7-4146-98F9-F6BC245451EE}"/>
    <dgm:cxn modelId="{F1A6B446-A070-4EC2-8D09-75E36A083188}" type="presOf" srcId="{32D232AB-C34A-477A-BB16-437DC95D1999}" destId="{36E8F4DB-ECC6-4A4E-86F1-969CFC41349D}" srcOrd="0" destOrd="0" presId="urn:microsoft.com/office/officeart/2018/2/layout/IconLabelDescriptionList"/>
    <dgm:cxn modelId="{4D267586-85E0-49E6-B67C-44884DD91BB4}" srcId="{1DF87F79-9192-47D7-9BF7-BD721861DF57}" destId="{32D232AB-C34A-477A-BB16-437DC95D1999}" srcOrd="0" destOrd="0" parTransId="{B91915B8-81E9-4B23-BDD5-80AB66F171A3}" sibTransId="{420021F4-4045-4B75-8690-B3AA1E2CF42D}"/>
    <dgm:cxn modelId="{A4110AC8-B4FC-4144-8B18-73FCACB9D74D}" srcId="{B47115AE-A146-449F-938E-E963D62D3E9B}" destId="{324DEFEC-62A0-4A6A-9FEB-4256AD2E8BEB}" srcOrd="0" destOrd="0" parTransId="{B1E74FAA-15E3-4E80-A9BC-0CFBE80555A0}" sibTransId="{DD59375A-94DC-456C-A86A-A0CD07742526}"/>
    <dgm:cxn modelId="{78AC59D6-66B8-4F89-AEF9-86E597904F23}" type="presOf" srcId="{324DEFEC-62A0-4A6A-9FEB-4256AD2E8BEB}" destId="{9A9549E3-0895-4A92-AE60-863B0F333640}" srcOrd="0" destOrd="0" presId="urn:microsoft.com/office/officeart/2018/2/layout/IconLabelDescriptionList"/>
    <dgm:cxn modelId="{03C1F1DB-0CC3-4A8C-97CF-EFCFB66C0A0D}" type="presOf" srcId="{1A5611DD-4503-43CC-91AB-B42DDE613A1C}" destId="{6B2041DF-C8B2-4888-AD52-D8FF442E5B75}" srcOrd="0" destOrd="0" presId="urn:microsoft.com/office/officeart/2018/2/layout/IconLabelDescriptionList"/>
    <dgm:cxn modelId="{74EB5EE8-B98D-412B-82A7-005A5A5EA40D}" type="presOf" srcId="{1DF87F79-9192-47D7-9BF7-BD721861DF57}" destId="{BEFAAE9D-4286-4ECB-9C5B-8946F9E857CB}" srcOrd="0" destOrd="0" presId="urn:microsoft.com/office/officeart/2018/2/layout/IconLabelDescriptionList"/>
    <dgm:cxn modelId="{7AAD3AF9-B9CC-4F62-9255-EF4D02F7F0CE}" type="presOf" srcId="{B47115AE-A146-449F-938E-E963D62D3E9B}" destId="{16B58A6E-C648-47F4-8BB8-832B36C3BC93}" srcOrd="0" destOrd="0" presId="urn:microsoft.com/office/officeart/2018/2/layout/IconLabelDescriptionList"/>
    <dgm:cxn modelId="{3353D83F-518D-49CF-9E29-227BB2AFB46D}" type="presParOf" srcId="{6B2041DF-C8B2-4888-AD52-D8FF442E5B75}" destId="{2818B0BA-0F7C-459B-B397-FA8275F0D38E}" srcOrd="0" destOrd="0" presId="urn:microsoft.com/office/officeart/2018/2/layout/IconLabelDescriptionList"/>
    <dgm:cxn modelId="{47890C02-0EEA-416A-ACAE-2BD04DC9C544}" type="presParOf" srcId="{2818B0BA-0F7C-459B-B397-FA8275F0D38E}" destId="{2CC7FF98-9FB3-4C34-A68B-9BB5E1ED0414}" srcOrd="0" destOrd="0" presId="urn:microsoft.com/office/officeart/2018/2/layout/IconLabelDescriptionList"/>
    <dgm:cxn modelId="{CA5FA23C-59C8-4312-A402-047F5AD8F4FD}" type="presParOf" srcId="{2818B0BA-0F7C-459B-B397-FA8275F0D38E}" destId="{30996DAE-C226-4560-A5A6-87B55F747B31}" srcOrd="1" destOrd="0" presId="urn:microsoft.com/office/officeart/2018/2/layout/IconLabelDescriptionList"/>
    <dgm:cxn modelId="{FAB9BECD-DCF3-48F4-98BA-CBF3D7915A21}" type="presParOf" srcId="{2818B0BA-0F7C-459B-B397-FA8275F0D38E}" destId="{BEFAAE9D-4286-4ECB-9C5B-8946F9E857CB}" srcOrd="2" destOrd="0" presId="urn:microsoft.com/office/officeart/2018/2/layout/IconLabelDescriptionList"/>
    <dgm:cxn modelId="{C510B18F-2A41-48C7-AB59-4C7DE759DCD7}" type="presParOf" srcId="{2818B0BA-0F7C-459B-B397-FA8275F0D38E}" destId="{477084ED-71AD-4317-A334-AA01A03ED950}" srcOrd="3" destOrd="0" presId="urn:microsoft.com/office/officeart/2018/2/layout/IconLabelDescriptionList"/>
    <dgm:cxn modelId="{D02BDDA7-A027-467A-9C98-18B6D3AFA611}" type="presParOf" srcId="{2818B0BA-0F7C-459B-B397-FA8275F0D38E}" destId="{36E8F4DB-ECC6-4A4E-86F1-969CFC41349D}" srcOrd="4" destOrd="0" presId="urn:microsoft.com/office/officeart/2018/2/layout/IconLabelDescriptionList"/>
    <dgm:cxn modelId="{4ADE42B8-AA6C-4204-82B5-5AF578EE1642}" type="presParOf" srcId="{6B2041DF-C8B2-4888-AD52-D8FF442E5B75}" destId="{D89B802A-106A-43E1-95EC-A4935E9AA76A}" srcOrd="1" destOrd="0" presId="urn:microsoft.com/office/officeart/2018/2/layout/IconLabelDescriptionList"/>
    <dgm:cxn modelId="{D4A15CC7-A42C-4ABF-85E3-5DEA953E4A3B}" type="presParOf" srcId="{6B2041DF-C8B2-4888-AD52-D8FF442E5B75}" destId="{94D54A9E-3420-4D7B-B207-C6049F8437E0}" srcOrd="2" destOrd="0" presId="urn:microsoft.com/office/officeart/2018/2/layout/IconLabelDescriptionList"/>
    <dgm:cxn modelId="{362D20F1-8C93-450B-A1C9-1FBFFE3B8AC1}" type="presParOf" srcId="{94D54A9E-3420-4D7B-B207-C6049F8437E0}" destId="{83FA0211-5954-44ED-A787-9C5A99E171C6}" srcOrd="0" destOrd="0" presId="urn:microsoft.com/office/officeart/2018/2/layout/IconLabelDescriptionList"/>
    <dgm:cxn modelId="{C82CD72B-3A2F-4F25-A247-C0F33E0A39C2}" type="presParOf" srcId="{94D54A9E-3420-4D7B-B207-C6049F8437E0}" destId="{AAF87ED5-3091-4764-B268-66D8A0C46768}" srcOrd="1" destOrd="0" presId="urn:microsoft.com/office/officeart/2018/2/layout/IconLabelDescriptionList"/>
    <dgm:cxn modelId="{21D76ABD-0534-4380-A7EC-FFCD81F22003}" type="presParOf" srcId="{94D54A9E-3420-4D7B-B207-C6049F8437E0}" destId="{16B58A6E-C648-47F4-8BB8-832B36C3BC93}" srcOrd="2" destOrd="0" presId="urn:microsoft.com/office/officeart/2018/2/layout/IconLabelDescriptionList"/>
    <dgm:cxn modelId="{D7F356E9-6363-4487-971D-632348693BED}" type="presParOf" srcId="{94D54A9E-3420-4D7B-B207-C6049F8437E0}" destId="{E257F80E-373B-4CD8-B105-CFD28716B110}" srcOrd="3" destOrd="0" presId="urn:microsoft.com/office/officeart/2018/2/layout/IconLabelDescriptionList"/>
    <dgm:cxn modelId="{5C87D7FE-2716-4957-8083-5B15289E1CD6}" type="presParOf" srcId="{94D54A9E-3420-4D7B-B207-C6049F8437E0}" destId="{9A9549E3-0895-4A92-AE60-863B0F33364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4CBDC5-B63D-4F0E-BCD4-F6917429A804}"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10E12D09-570C-480F-BACB-9028FB6FA92E}">
      <dgm:prSet/>
      <dgm:spPr/>
      <dgm:t>
        <a:bodyPr/>
        <a:lstStyle/>
        <a:p>
          <a:r>
            <a:rPr lang="en-US" dirty="0"/>
            <a:t>Business Subdistrict</a:t>
          </a:r>
        </a:p>
      </dgm:t>
    </dgm:pt>
    <dgm:pt modelId="{E8AF2AE8-BFAC-4505-B7D3-67E205C4DFD2}" type="parTrans" cxnId="{C3E5F0D5-212A-4307-A6E7-C9A7CB32FEAC}">
      <dgm:prSet/>
      <dgm:spPr/>
      <dgm:t>
        <a:bodyPr/>
        <a:lstStyle/>
        <a:p>
          <a:endParaRPr lang="en-US"/>
        </a:p>
      </dgm:t>
    </dgm:pt>
    <dgm:pt modelId="{2869ADFD-3D1A-4461-9DF7-11209CA39B91}" type="sibTrans" cxnId="{C3E5F0D5-212A-4307-A6E7-C9A7CB32FEAC}">
      <dgm:prSet/>
      <dgm:spPr/>
      <dgm:t>
        <a:bodyPr/>
        <a:lstStyle/>
        <a:p>
          <a:endParaRPr lang="en-US"/>
        </a:p>
      </dgm:t>
    </dgm:pt>
    <dgm:pt modelId="{71B81CA3-C50D-46C5-8C43-B2CDFB8EB29A}">
      <dgm:prSet/>
      <dgm:spPr/>
      <dgm:t>
        <a:bodyPr/>
        <a:lstStyle/>
        <a:p>
          <a:r>
            <a:rPr lang="en-US" dirty="0"/>
            <a:t>Existing permitted uses in underlying zoning districts</a:t>
          </a:r>
        </a:p>
      </dgm:t>
    </dgm:pt>
    <dgm:pt modelId="{329267E8-D37D-4581-A296-B0D9B57DB29E}" type="parTrans" cxnId="{2ABC4979-8A49-4D88-97F5-B57859EB2AB9}">
      <dgm:prSet/>
      <dgm:spPr/>
      <dgm:t>
        <a:bodyPr/>
        <a:lstStyle/>
        <a:p>
          <a:endParaRPr lang="en-US"/>
        </a:p>
      </dgm:t>
    </dgm:pt>
    <dgm:pt modelId="{12D6A3A3-CE45-4627-862F-0501BBAA28BA}" type="sibTrans" cxnId="{2ABC4979-8A49-4D88-97F5-B57859EB2AB9}">
      <dgm:prSet/>
      <dgm:spPr/>
      <dgm:t>
        <a:bodyPr/>
        <a:lstStyle/>
        <a:p>
          <a:endParaRPr lang="en-US"/>
        </a:p>
      </dgm:t>
    </dgm:pt>
    <dgm:pt modelId="{01216008-1913-445B-8359-9279DEE905B6}">
      <dgm:prSet/>
      <dgm:spPr/>
      <dgm:t>
        <a:bodyPr/>
        <a:lstStyle/>
        <a:p>
          <a:r>
            <a:rPr lang="en-US" dirty="0"/>
            <a:t>Apartment houses or multiple dwellings</a:t>
          </a:r>
        </a:p>
      </dgm:t>
    </dgm:pt>
    <dgm:pt modelId="{79A3786F-2EF5-423A-930D-017FCF8DA0BC}" type="parTrans" cxnId="{41E866F3-64B5-4663-8088-B39A0DC4A4CB}">
      <dgm:prSet/>
      <dgm:spPr/>
      <dgm:t>
        <a:bodyPr/>
        <a:lstStyle/>
        <a:p>
          <a:endParaRPr lang="en-US"/>
        </a:p>
      </dgm:t>
    </dgm:pt>
    <dgm:pt modelId="{255A7BB7-3ADE-423A-99D6-21E02CC2F103}" type="sibTrans" cxnId="{41E866F3-64B5-4663-8088-B39A0DC4A4CB}">
      <dgm:prSet/>
      <dgm:spPr/>
      <dgm:t>
        <a:bodyPr/>
        <a:lstStyle/>
        <a:p>
          <a:endParaRPr lang="en-US"/>
        </a:p>
      </dgm:t>
    </dgm:pt>
    <dgm:pt modelId="{E77B6050-7324-4435-85B9-5B907C5C43F8}">
      <dgm:prSet/>
      <dgm:spPr/>
      <dgm:t>
        <a:bodyPr/>
        <a:lstStyle/>
        <a:p>
          <a:r>
            <a:rPr lang="en-US" dirty="0"/>
            <a:t>Mixed-use buildings</a:t>
          </a:r>
        </a:p>
      </dgm:t>
    </dgm:pt>
    <dgm:pt modelId="{02A570B0-2DA5-45BA-92B2-2D98D845CA5B}" type="parTrans" cxnId="{7D9A3C85-1F2F-45CF-90D8-94A82CAFE91E}">
      <dgm:prSet/>
      <dgm:spPr/>
      <dgm:t>
        <a:bodyPr/>
        <a:lstStyle/>
        <a:p>
          <a:endParaRPr lang="en-US"/>
        </a:p>
      </dgm:t>
    </dgm:pt>
    <dgm:pt modelId="{DF7576AF-613E-4C9D-869D-8E43765E4391}" type="sibTrans" cxnId="{7D9A3C85-1F2F-45CF-90D8-94A82CAFE91E}">
      <dgm:prSet/>
      <dgm:spPr/>
      <dgm:t>
        <a:bodyPr/>
        <a:lstStyle/>
        <a:p>
          <a:endParaRPr lang="en-US"/>
        </a:p>
      </dgm:t>
    </dgm:pt>
    <dgm:pt modelId="{4FB7450E-8951-484B-9E4A-D7AF63303C9E}">
      <dgm:prSet/>
      <dgm:spPr/>
      <dgm:t>
        <a:bodyPr/>
        <a:lstStyle/>
        <a:p>
          <a:r>
            <a:rPr lang="en-US" dirty="0"/>
            <a:t>Off street parking and loading</a:t>
          </a:r>
        </a:p>
      </dgm:t>
    </dgm:pt>
    <dgm:pt modelId="{50B8DE38-ADCB-432E-8AFA-5235B665CC43}" type="parTrans" cxnId="{E1C5D653-6412-49DE-925B-5CFE5CC09D13}">
      <dgm:prSet/>
      <dgm:spPr/>
      <dgm:t>
        <a:bodyPr/>
        <a:lstStyle/>
        <a:p>
          <a:endParaRPr lang="en-US"/>
        </a:p>
      </dgm:t>
    </dgm:pt>
    <dgm:pt modelId="{F9934A42-DE41-4DD4-96F1-D02F3A68E483}" type="sibTrans" cxnId="{E1C5D653-6412-49DE-925B-5CFE5CC09D13}">
      <dgm:prSet/>
      <dgm:spPr/>
      <dgm:t>
        <a:bodyPr/>
        <a:lstStyle/>
        <a:p>
          <a:endParaRPr lang="en-US"/>
        </a:p>
      </dgm:t>
    </dgm:pt>
    <dgm:pt modelId="{3C5DD49C-2F31-4594-9C87-45CF59D27AAF}">
      <dgm:prSet/>
      <dgm:spPr/>
      <dgm:t>
        <a:bodyPr/>
        <a:lstStyle/>
        <a:p>
          <a:r>
            <a:rPr lang="en-US" dirty="0"/>
            <a:t>Open space or plaza areas</a:t>
          </a:r>
        </a:p>
      </dgm:t>
    </dgm:pt>
    <dgm:pt modelId="{A3814E19-B40B-4A44-B8D4-A5503B5FDE51}" type="parTrans" cxnId="{09AFE72D-A075-4F93-A455-6121FFD00E4F}">
      <dgm:prSet/>
      <dgm:spPr/>
      <dgm:t>
        <a:bodyPr/>
        <a:lstStyle/>
        <a:p>
          <a:endParaRPr lang="en-US"/>
        </a:p>
      </dgm:t>
    </dgm:pt>
    <dgm:pt modelId="{9023CD22-D894-4683-A8AC-F1B53D768A2A}" type="sibTrans" cxnId="{09AFE72D-A075-4F93-A455-6121FFD00E4F}">
      <dgm:prSet/>
      <dgm:spPr/>
      <dgm:t>
        <a:bodyPr/>
        <a:lstStyle/>
        <a:p>
          <a:endParaRPr lang="en-US"/>
        </a:p>
      </dgm:t>
    </dgm:pt>
    <dgm:pt modelId="{5F1D01E1-7166-4DDF-A3C9-61EB1E020133}">
      <dgm:prSet/>
      <dgm:spPr/>
      <dgm:t>
        <a:bodyPr/>
        <a:lstStyle/>
        <a:p>
          <a:r>
            <a:rPr lang="en-US" dirty="0"/>
            <a:t>Signage</a:t>
          </a:r>
        </a:p>
      </dgm:t>
    </dgm:pt>
    <dgm:pt modelId="{6D3D224D-AC23-4A79-ADF6-E7E74C2B3005}" type="parTrans" cxnId="{C1151604-3F10-4025-862F-A22FA7BA96BE}">
      <dgm:prSet/>
      <dgm:spPr/>
      <dgm:t>
        <a:bodyPr/>
        <a:lstStyle/>
        <a:p>
          <a:endParaRPr lang="en-US"/>
        </a:p>
      </dgm:t>
    </dgm:pt>
    <dgm:pt modelId="{779B940D-A2B3-4318-96CB-CDEBD8241C95}" type="sibTrans" cxnId="{C1151604-3F10-4025-862F-A22FA7BA96BE}">
      <dgm:prSet/>
      <dgm:spPr/>
      <dgm:t>
        <a:bodyPr/>
        <a:lstStyle/>
        <a:p>
          <a:endParaRPr lang="en-US"/>
        </a:p>
      </dgm:t>
    </dgm:pt>
    <dgm:pt modelId="{DA7B0EAD-7A02-4CAD-859B-5ED2CE4DAB24}">
      <dgm:prSet/>
      <dgm:spPr/>
      <dgm:t>
        <a:bodyPr/>
        <a:lstStyle/>
        <a:p>
          <a:r>
            <a:rPr lang="en-US" dirty="0"/>
            <a:t>Waterfront Subdistrict</a:t>
          </a:r>
        </a:p>
      </dgm:t>
    </dgm:pt>
    <dgm:pt modelId="{0D89DD79-3769-4E22-9F1F-C73086FD2B89}" type="parTrans" cxnId="{916CD2D1-297B-4747-B572-56522269DC87}">
      <dgm:prSet/>
      <dgm:spPr/>
      <dgm:t>
        <a:bodyPr/>
        <a:lstStyle/>
        <a:p>
          <a:endParaRPr lang="en-US"/>
        </a:p>
      </dgm:t>
    </dgm:pt>
    <dgm:pt modelId="{82019FD4-5B2A-4E51-9BF3-A90AF0291E77}" type="sibTrans" cxnId="{916CD2D1-297B-4747-B572-56522269DC87}">
      <dgm:prSet/>
      <dgm:spPr/>
      <dgm:t>
        <a:bodyPr/>
        <a:lstStyle/>
        <a:p>
          <a:endParaRPr lang="en-US"/>
        </a:p>
      </dgm:t>
    </dgm:pt>
    <dgm:pt modelId="{F4142D81-3ABB-49E5-AC84-BEB640041697}">
      <dgm:prSet/>
      <dgm:spPr/>
      <dgm:t>
        <a:bodyPr/>
        <a:lstStyle/>
        <a:p>
          <a:r>
            <a:rPr lang="en-US" dirty="0"/>
            <a:t>Existing permitted uses in underlying zoning districts</a:t>
          </a:r>
        </a:p>
      </dgm:t>
    </dgm:pt>
    <dgm:pt modelId="{2906261E-95EA-473E-9C2D-41B7B4F2F35A}" type="parTrans" cxnId="{B111F429-D649-4536-9E8A-A57F22646B15}">
      <dgm:prSet/>
      <dgm:spPr/>
      <dgm:t>
        <a:bodyPr/>
        <a:lstStyle/>
        <a:p>
          <a:endParaRPr lang="en-US"/>
        </a:p>
      </dgm:t>
    </dgm:pt>
    <dgm:pt modelId="{7471AF81-33DC-46AE-88F6-C8E75F31A9D7}" type="sibTrans" cxnId="{B111F429-D649-4536-9E8A-A57F22646B15}">
      <dgm:prSet/>
      <dgm:spPr/>
      <dgm:t>
        <a:bodyPr/>
        <a:lstStyle/>
        <a:p>
          <a:endParaRPr lang="en-US"/>
        </a:p>
      </dgm:t>
    </dgm:pt>
    <dgm:pt modelId="{7A50BE63-1E32-485B-ABF5-0871BFE35A50}">
      <dgm:prSet/>
      <dgm:spPr/>
      <dgm:t>
        <a:bodyPr/>
        <a:lstStyle/>
        <a:p>
          <a:r>
            <a:rPr lang="en-US" dirty="0"/>
            <a:t>Apartment houses or multiple dwellings</a:t>
          </a:r>
        </a:p>
      </dgm:t>
    </dgm:pt>
    <dgm:pt modelId="{BB1ABD99-1D23-46F3-A9A7-6856D783C63F}" type="parTrans" cxnId="{8BA5F8D1-7CEE-4EC0-9518-C4A01CC80A91}">
      <dgm:prSet/>
      <dgm:spPr/>
      <dgm:t>
        <a:bodyPr/>
        <a:lstStyle/>
        <a:p>
          <a:endParaRPr lang="en-US"/>
        </a:p>
      </dgm:t>
    </dgm:pt>
    <dgm:pt modelId="{0F1E5123-95A6-49AD-92BB-5EDF79F1F46F}" type="sibTrans" cxnId="{8BA5F8D1-7CEE-4EC0-9518-C4A01CC80A91}">
      <dgm:prSet/>
      <dgm:spPr/>
      <dgm:t>
        <a:bodyPr/>
        <a:lstStyle/>
        <a:p>
          <a:endParaRPr lang="en-US"/>
        </a:p>
      </dgm:t>
    </dgm:pt>
    <dgm:pt modelId="{0D569B15-2754-4A0F-8ED1-810BC413C036}">
      <dgm:prSet/>
      <dgm:spPr/>
      <dgm:t>
        <a:bodyPr/>
        <a:lstStyle/>
        <a:p>
          <a:r>
            <a:rPr lang="en-US" dirty="0"/>
            <a:t>Off street parking</a:t>
          </a:r>
        </a:p>
      </dgm:t>
    </dgm:pt>
    <dgm:pt modelId="{1CBAA410-B94B-42CA-A763-104F859FC1CA}" type="parTrans" cxnId="{FF59E345-942D-4BBB-A80B-09A2ACEA0C0F}">
      <dgm:prSet/>
      <dgm:spPr/>
      <dgm:t>
        <a:bodyPr/>
        <a:lstStyle/>
        <a:p>
          <a:endParaRPr lang="en-US"/>
        </a:p>
      </dgm:t>
    </dgm:pt>
    <dgm:pt modelId="{BC4CC6B0-EBEC-4937-B338-29ED7A0C7B46}" type="sibTrans" cxnId="{FF59E345-942D-4BBB-A80B-09A2ACEA0C0F}">
      <dgm:prSet/>
      <dgm:spPr/>
      <dgm:t>
        <a:bodyPr/>
        <a:lstStyle/>
        <a:p>
          <a:endParaRPr lang="en-US"/>
        </a:p>
      </dgm:t>
    </dgm:pt>
    <dgm:pt modelId="{0C76FA46-7A56-4CC1-89F1-47E4D5731DB4}">
      <dgm:prSet/>
      <dgm:spPr/>
      <dgm:t>
        <a:bodyPr/>
        <a:lstStyle/>
        <a:p>
          <a:r>
            <a:rPr lang="en-US" dirty="0"/>
            <a:t>Signage</a:t>
          </a:r>
        </a:p>
      </dgm:t>
    </dgm:pt>
    <dgm:pt modelId="{A978A15B-CB2D-49C4-8D2B-945692EBDD5F}" type="parTrans" cxnId="{258447D9-4AA6-4C06-B68E-CDE82177BA1C}">
      <dgm:prSet/>
      <dgm:spPr/>
      <dgm:t>
        <a:bodyPr/>
        <a:lstStyle/>
        <a:p>
          <a:endParaRPr lang="en-US"/>
        </a:p>
      </dgm:t>
    </dgm:pt>
    <dgm:pt modelId="{AEF4058D-3290-4D57-9C90-5D5A5E76B56E}" type="sibTrans" cxnId="{258447D9-4AA6-4C06-B68E-CDE82177BA1C}">
      <dgm:prSet/>
      <dgm:spPr/>
      <dgm:t>
        <a:bodyPr/>
        <a:lstStyle/>
        <a:p>
          <a:endParaRPr lang="en-US"/>
        </a:p>
      </dgm:t>
    </dgm:pt>
    <dgm:pt modelId="{DADDFEA2-6A6C-43FC-8990-78FC7FE3CDA7}">
      <dgm:prSet/>
      <dgm:spPr/>
      <dgm:t>
        <a:bodyPr/>
        <a:lstStyle/>
        <a:p>
          <a:r>
            <a:rPr lang="en-US" dirty="0"/>
            <a:t>Boat slips associated with multiple dwelling units</a:t>
          </a:r>
        </a:p>
      </dgm:t>
    </dgm:pt>
    <dgm:pt modelId="{538FFA21-19FE-42F2-93E8-5C0D0D211F00}" type="parTrans" cxnId="{CB42B16A-0C90-4BB8-A388-49417B857E30}">
      <dgm:prSet/>
      <dgm:spPr/>
      <dgm:t>
        <a:bodyPr/>
        <a:lstStyle/>
        <a:p>
          <a:endParaRPr lang="en-US"/>
        </a:p>
      </dgm:t>
    </dgm:pt>
    <dgm:pt modelId="{1F9ABED1-BE14-42E3-A1B3-B797A40F315A}" type="sibTrans" cxnId="{CB42B16A-0C90-4BB8-A388-49417B857E30}">
      <dgm:prSet/>
      <dgm:spPr/>
      <dgm:t>
        <a:bodyPr/>
        <a:lstStyle/>
        <a:p>
          <a:endParaRPr lang="en-US"/>
        </a:p>
      </dgm:t>
    </dgm:pt>
    <dgm:pt modelId="{BE8DE2EA-2A85-4CD1-95AA-44A02BD05C04}">
      <dgm:prSet/>
      <dgm:spPr/>
      <dgm:t>
        <a:bodyPr/>
        <a:lstStyle/>
        <a:p>
          <a:r>
            <a:rPr lang="en-US" dirty="0"/>
            <a:t>Indoor/outdoor recreational facilities associated with multiple dwelling units</a:t>
          </a:r>
        </a:p>
      </dgm:t>
    </dgm:pt>
    <dgm:pt modelId="{F0021BA9-CE38-4FFC-9F56-C80E8E7E24CD}" type="parTrans" cxnId="{CC728B42-2248-4889-B4E5-3677DA18DF1B}">
      <dgm:prSet/>
      <dgm:spPr/>
      <dgm:t>
        <a:bodyPr/>
        <a:lstStyle/>
        <a:p>
          <a:endParaRPr lang="en-US"/>
        </a:p>
      </dgm:t>
    </dgm:pt>
    <dgm:pt modelId="{75323075-45FA-47AC-91A7-BE5B54800A14}" type="sibTrans" cxnId="{CC728B42-2248-4889-B4E5-3677DA18DF1B}">
      <dgm:prSet/>
      <dgm:spPr/>
      <dgm:t>
        <a:bodyPr/>
        <a:lstStyle/>
        <a:p>
          <a:endParaRPr lang="en-US"/>
        </a:p>
      </dgm:t>
    </dgm:pt>
    <dgm:pt modelId="{D8AB31CC-2FC0-4050-862F-19A8D941057D}" type="pres">
      <dgm:prSet presAssocID="{3E4CBDC5-B63D-4F0E-BCD4-F6917429A804}" presName="Name0" presStyleCnt="0">
        <dgm:presLayoutVars>
          <dgm:dir/>
          <dgm:animLvl val="lvl"/>
          <dgm:resizeHandles val="exact"/>
        </dgm:presLayoutVars>
      </dgm:prSet>
      <dgm:spPr/>
    </dgm:pt>
    <dgm:pt modelId="{A9C62726-6262-4503-9E57-FF0A2F5B5ED4}" type="pres">
      <dgm:prSet presAssocID="{10E12D09-570C-480F-BACB-9028FB6FA92E}" presName="composite" presStyleCnt="0"/>
      <dgm:spPr/>
    </dgm:pt>
    <dgm:pt modelId="{C8B57563-2C23-4A75-AC85-E65711D470AB}" type="pres">
      <dgm:prSet presAssocID="{10E12D09-570C-480F-BACB-9028FB6FA92E}" presName="parTx" presStyleLbl="alignNode1" presStyleIdx="0" presStyleCnt="2">
        <dgm:presLayoutVars>
          <dgm:chMax val="0"/>
          <dgm:chPref val="0"/>
          <dgm:bulletEnabled val="1"/>
        </dgm:presLayoutVars>
      </dgm:prSet>
      <dgm:spPr/>
    </dgm:pt>
    <dgm:pt modelId="{1879B79D-F599-466C-9B8D-0536A7D83C5E}" type="pres">
      <dgm:prSet presAssocID="{10E12D09-570C-480F-BACB-9028FB6FA92E}" presName="desTx" presStyleLbl="alignAccFollowNode1" presStyleIdx="0" presStyleCnt="2">
        <dgm:presLayoutVars>
          <dgm:bulletEnabled val="1"/>
        </dgm:presLayoutVars>
      </dgm:prSet>
      <dgm:spPr/>
    </dgm:pt>
    <dgm:pt modelId="{914899E5-C0EF-4EAE-9314-0346F8161FDE}" type="pres">
      <dgm:prSet presAssocID="{2869ADFD-3D1A-4461-9DF7-11209CA39B91}" presName="space" presStyleCnt="0"/>
      <dgm:spPr/>
    </dgm:pt>
    <dgm:pt modelId="{3E9C8F3E-4BCA-4676-BBCA-EB6A965C22BC}" type="pres">
      <dgm:prSet presAssocID="{DA7B0EAD-7A02-4CAD-859B-5ED2CE4DAB24}" presName="composite" presStyleCnt="0"/>
      <dgm:spPr/>
    </dgm:pt>
    <dgm:pt modelId="{7EF011EB-9FA1-434E-AE22-3995897F4190}" type="pres">
      <dgm:prSet presAssocID="{DA7B0EAD-7A02-4CAD-859B-5ED2CE4DAB24}" presName="parTx" presStyleLbl="alignNode1" presStyleIdx="1" presStyleCnt="2">
        <dgm:presLayoutVars>
          <dgm:chMax val="0"/>
          <dgm:chPref val="0"/>
          <dgm:bulletEnabled val="1"/>
        </dgm:presLayoutVars>
      </dgm:prSet>
      <dgm:spPr/>
    </dgm:pt>
    <dgm:pt modelId="{FF4BD177-787A-4FD1-B167-4D73AE46BF18}" type="pres">
      <dgm:prSet presAssocID="{DA7B0EAD-7A02-4CAD-859B-5ED2CE4DAB24}" presName="desTx" presStyleLbl="alignAccFollowNode1" presStyleIdx="1" presStyleCnt="2">
        <dgm:presLayoutVars>
          <dgm:bulletEnabled val="1"/>
        </dgm:presLayoutVars>
      </dgm:prSet>
      <dgm:spPr/>
    </dgm:pt>
  </dgm:ptLst>
  <dgm:cxnLst>
    <dgm:cxn modelId="{C1151604-3F10-4025-862F-A22FA7BA96BE}" srcId="{10E12D09-570C-480F-BACB-9028FB6FA92E}" destId="{5F1D01E1-7166-4DDF-A3C9-61EB1E020133}" srcOrd="5" destOrd="0" parTransId="{6D3D224D-AC23-4A79-ADF6-E7E74C2B3005}" sibTransId="{779B940D-A2B3-4318-96CB-CDEBD8241C95}"/>
    <dgm:cxn modelId="{40848708-558B-46B1-A288-AF37DBCD714E}" type="presOf" srcId="{E77B6050-7324-4435-85B9-5B907C5C43F8}" destId="{1879B79D-F599-466C-9B8D-0536A7D83C5E}" srcOrd="0" destOrd="2" presId="urn:microsoft.com/office/officeart/2005/8/layout/hList1"/>
    <dgm:cxn modelId="{8CCF1D1E-FCD5-4042-8897-0F1342ED3B13}" type="presOf" srcId="{10E12D09-570C-480F-BACB-9028FB6FA92E}" destId="{C8B57563-2C23-4A75-AC85-E65711D470AB}" srcOrd="0" destOrd="0" presId="urn:microsoft.com/office/officeart/2005/8/layout/hList1"/>
    <dgm:cxn modelId="{E84D0521-D4D8-4998-A5BC-EEE9F06F6D25}" type="presOf" srcId="{5F1D01E1-7166-4DDF-A3C9-61EB1E020133}" destId="{1879B79D-F599-466C-9B8D-0536A7D83C5E}" srcOrd="0" destOrd="5" presId="urn:microsoft.com/office/officeart/2005/8/layout/hList1"/>
    <dgm:cxn modelId="{92FBB024-3A8D-4964-9610-5F5CAAB44CB5}" type="presOf" srcId="{4FB7450E-8951-484B-9E4A-D7AF63303C9E}" destId="{1879B79D-F599-466C-9B8D-0536A7D83C5E}" srcOrd="0" destOrd="3" presId="urn:microsoft.com/office/officeart/2005/8/layout/hList1"/>
    <dgm:cxn modelId="{B111F429-D649-4536-9E8A-A57F22646B15}" srcId="{DA7B0EAD-7A02-4CAD-859B-5ED2CE4DAB24}" destId="{F4142D81-3ABB-49E5-AC84-BEB640041697}" srcOrd="0" destOrd="0" parTransId="{2906261E-95EA-473E-9C2D-41B7B4F2F35A}" sibTransId="{7471AF81-33DC-46AE-88F6-C8E75F31A9D7}"/>
    <dgm:cxn modelId="{09AFE72D-A075-4F93-A455-6121FFD00E4F}" srcId="{10E12D09-570C-480F-BACB-9028FB6FA92E}" destId="{3C5DD49C-2F31-4594-9C87-45CF59D27AAF}" srcOrd="4" destOrd="0" parTransId="{A3814E19-B40B-4A44-B8D4-A5503B5FDE51}" sibTransId="{9023CD22-D894-4683-A8AC-F1B53D768A2A}"/>
    <dgm:cxn modelId="{CC728B42-2248-4889-B4E5-3677DA18DF1B}" srcId="{DA7B0EAD-7A02-4CAD-859B-5ED2CE4DAB24}" destId="{BE8DE2EA-2A85-4CD1-95AA-44A02BD05C04}" srcOrd="5" destOrd="0" parTransId="{F0021BA9-CE38-4FFC-9F56-C80E8E7E24CD}" sibTransId="{75323075-45FA-47AC-91A7-BE5B54800A14}"/>
    <dgm:cxn modelId="{FF59E345-942D-4BBB-A80B-09A2ACEA0C0F}" srcId="{DA7B0EAD-7A02-4CAD-859B-5ED2CE4DAB24}" destId="{0D569B15-2754-4A0F-8ED1-810BC413C036}" srcOrd="2" destOrd="0" parTransId="{1CBAA410-B94B-42CA-A763-104F859FC1CA}" sibTransId="{BC4CC6B0-EBEC-4937-B338-29ED7A0C7B46}"/>
    <dgm:cxn modelId="{526E8846-5E0E-46F9-93A0-14C748332501}" type="presOf" srcId="{01216008-1913-445B-8359-9279DEE905B6}" destId="{1879B79D-F599-466C-9B8D-0536A7D83C5E}" srcOrd="0" destOrd="1" presId="urn:microsoft.com/office/officeart/2005/8/layout/hList1"/>
    <dgm:cxn modelId="{CB42B16A-0C90-4BB8-A388-49417B857E30}" srcId="{DA7B0EAD-7A02-4CAD-859B-5ED2CE4DAB24}" destId="{DADDFEA2-6A6C-43FC-8990-78FC7FE3CDA7}" srcOrd="4" destOrd="0" parTransId="{538FFA21-19FE-42F2-93E8-5C0D0D211F00}" sibTransId="{1F9ABED1-BE14-42E3-A1B3-B797A40F315A}"/>
    <dgm:cxn modelId="{98730B4B-1CD1-445B-932C-997F24740DBB}" type="presOf" srcId="{0D569B15-2754-4A0F-8ED1-810BC413C036}" destId="{FF4BD177-787A-4FD1-B167-4D73AE46BF18}" srcOrd="0" destOrd="2" presId="urn:microsoft.com/office/officeart/2005/8/layout/hList1"/>
    <dgm:cxn modelId="{E1C5D653-6412-49DE-925B-5CFE5CC09D13}" srcId="{10E12D09-570C-480F-BACB-9028FB6FA92E}" destId="{4FB7450E-8951-484B-9E4A-D7AF63303C9E}" srcOrd="3" destOrd="0" parTransId="{50B8DE38-ADCB-432E-8AFA-5235B665CC43}" sibTransId="{F9934A42-DE41-4DD4-96F1-D02F3A68E483}"/>
    <dgm:cxn modelId="{0B5FBB57-65A8-4E3B-B23B-82E4E48AE70A}" type="presOf" srcId="{71B81CA3-C50D-46C5-8C43-B2CDFB8EB29A}" destId="{1879B79D-F599-466C-9B8D-0536A7D83C5E}" srcOrd="0" destOrd="0" presId="urn:microsoft.com/office/officeart/2005/8/layout/hList1"/>
    <dgm:cxn modelId="{2ABC4979-8A49-4D88-97F5-B57859EB2AB9}" srcId="{10E12D09-570C-480F-BACB-9028FB6FA92E}" destId="{71B81CA3-C50D-46C5-8C43-B2CDFB8EB29A}" srcOrd="0" destOrd="0" parTransId="{329267E8-D37D-4581-A296-B0D9B57DB29E}" sibTransId="{12D6A3A3-CE45-4627-862F-0501BBAA28BA}"/>
    <dgm:cxn modelId="{7D9A3C85-1F2F-45CF-90D8-94A82CAFE91E}" srcId="{10E12D09-570C-480F-BACB-9028FB6FA92E}" destId="{E77B6050-7324-4435-85B9-5B907C5C43F8}" srcOrd="2" destOrd="0" parTransId="{02A570B0-2DA5-45BA-92B2-2D98D845CA5B}" sibTransId="{DF7576AF-613E-4C9D-869D-8E43765E4391}"/>
    <dgm:cxn modelId="{5292678F-2F18-4FD8-AA2A-8D430B48506E}" type="presOf" srcId="{3C5DD49C-2F31-4594-9C87-45CF59D27AAF}" destId="{1879B79D-F599-466C-9B8D-0536A7D83C5E}" srcOrd="0" destOrd="4" presId="urn:microsoft.com/office/officeart/2005/8/layout/hList1"/>
    <dgm:cxn modelId="{69257E95-0548-469B-96C7-D17DC0668F3F}" type="presOf" srcId="{DA7B0EAD-7A02-4CAD-859B-5ED2CE4DAB24}" destId="{7EF011EB-9FA1-434E-AE22-3995897F4190}" srcOrd="0" destOrd="0" presId="urn:microsoft.com/office/officeart/2005/8/layout/hList1"/>
    <dgm:cxn modelId="{D59C1F9C-18C4-4BA0-992B-B108AB91C22D}" type="presOf" srcId="{F4142D81-3ABB-49E5-AC84-BEB640041697}" destId="{FF4BD177-787A-4FD1-B167-4D73AE46BF18}" srcOrd="0" destOrd="0" presId="urn:microsoft.com/office/officeart/2005/8/layout/hList1"/>
    <dgm:cxn modelId="{0347EFA9-C852-44E1-B5C3-3B3B4D343CDF}" type="presOf" srcId="{7A50BE63-1E32-485B-ABF5-0871BFE35A50}" destId="{FF4BD177-787A-4FD1-B167-4D73AE46BF18}" srcOrd="0" destOrd="1" presId="urn:microsoft.com/office/officeart/2005/8/layout/hList1"/>
    <dgm:cxn modelId="{6E7992B5-5AE8-4CBB-A121-6DD5B19263E1}" type="presOf" srcId="{0C76FA46-7A56-4CC1-89F1-47E4D5731DB4}" destId="{FF4BD177-787A-4FD1-B167-4D73AE46BF18}" srcOrd="0" destOrd="3" presId="urn:microsoft.com/office/officeart/2005/8/layout/hList1"/>
    <dgm:cxn modelId="{149B45BA-859B-4DBA-BBF3-99BED2A7D413}" type="presOf" srcId="{BE8DE2EA-2A85-4CD1-95AA-44A02BD05C04}" destId="{FF4BD177-787A-4FD1-B167-4D73AE46BF18}" srcOrd="0" destOrd="5" presId="urn:microsoft.com/office/officeart/2005/8/layout/hList1"/>
    <dgm:cxn modelId="{CA02CDC1-7F2E-43D6-844D-74D0DD7FC4E5}" type="presOf" srcId="{3E4CBDC5-B63D-4F0E-BCD4-F6917429A804}" destId="{D8AB31CC-2FC0-4050-862F-19A8D941057D}" srcOrd="0" destOrd="0" presId="urn:microsoft.com/office/officeart/2005/8/layout/hList1"/>
    <dgm:cxn modelId="{916CD2D1-297B-4747-B572-56522269DC87}" srcId="{3E4CBDC5-B63D-4F0E-BCD4-F6917429A804}" destId="{DA7B0EAD-7A02-4CAD-859B-5ED2CE4DAB24}" srcOrd="1" destOrd="0" parTransId="{0D89DD79-3769-4E22-9F1F-C73086FD2B89}" sibTransId="{82019FD4-5B2A-4E51-9BF3-A90AF0291E77}"/>
    <dgm:cxn modelId="{8BA5F8D1-7CEE-4EC0-9518-C4A01CC80A91}" srcId="{DA7B0EAD-7A02-4CAD-859B-5ED2CE4DAB24}" destId="{7A50BE63-1E32-485B-ABF5-0871BFE35A50}" srcOrd="1" destOrd="0" parTransId="{BB1ABD99-1D23-46F3-A9A7-6856D783C63F}" sibTransId="{0F1E5123-95A6-49AD-92BB-5EDF79F1F46F}"/>
    <dgm:cxn modelId="{C3E5F0D5-212A-4307-A6E7-C9A7CB32FEAC}" srcId="{3E4CBDC5-B63D-4F0E-BCD4-F6917429A804}" destId="{10E12D09-570C-480F-BACB-9028FB6FA92E}" srcOrd="0" destOrd="0" parTransId="{E8AF2AE8-BFAC-4505-B7D3-67E205C4DFD2}" sibTransId="{2869ADFD-3D1A-4461-9DF7-11209CA39B91}"/>
    <dgm:cxn modelId="{258447D9-4AA6-4C06-B68E-CDE82177BA1C}" srcId="{DA7B0EAD-7A02-4CAD-859B-5ED2CE4DAB24}" destId="{0C76FA46-7A56-4CC1-89F1-47E4D5731DB4}" srcOrd="3" destOrd="0" parTransId="{A978A15B-CB2D-49C4-8D2B-945692EBDD5F}" sibTransId="{AEF4058D-3290-4D57-9C90-5D5A5E76B56E}"/>
    <dgm:cxn modelId="{970C0BEB-921B-455A-AC3E-CA9B9C8C35BE}" type="presOf" srcId="{DADDFEA2-6A6C-43FC-8990-78FC7FE3CDA7}" destId="{FF4BD177-787A-4FD1-B167-4D73AE46BF18}" srcOrd="0" destOrd="4" presId="urn:microsoft.com/office/officeart/2005/8/layout/hList1"/>
    <dgm:cxn modelId="{41E866F3-64B5-4663-8088-B39A0DC4A4CB}" srcId="{10E12D09-570C-480F-BACB-9028FB6FA92E}" destId="{01216008-1913-445B-8359-9279DEE905B6}" srcOrd="1" destOrd="0" parTransId="{79A3786F-2EF5-423A-930D-017FCF8DA0BC}" sibTransId="{255A7BB7-3ADE-423A-99D6-21E02CC2F103}"/>
    <dgm:cxn modelId="{351A0853-8938-48A1-A5A5-A3C57DBF3C38}" type="presParOf" srcId="{D8AB31CC-2FC0-4050-862F-19A8D941057D}" destId="{A9C62726-6262-4503-9E57-FF0A2F5B5ED4}" srcOrd="0" destOrd="0" presId="urn:microsoft.com/office/officeart/2005/8/layout/hList1"/>
    <dgm:cxn modelId="{AF96A843-A2B9-4D14-B4A6-9AD8972ED06C}" type="presParOf" srcId="{A9C62726-6262-4503-9E57-FF0A2F5B5ED4}" destId="{C8B57563-2C23-4A75-AC85-E65711D470AB}" srcOrd="0" destOrd="0" presId="urn:microsoft.com/office/officeart/2005/8/layout/hList1"/>
    <dgm:cxn modelId="{B94F6C05-F1BB-4EE5-80D5-7ACA27475933}" type="presParOf" srcId="{A9C62726-6262-4503-9E57-FF0A2F5B5ED4}" destId="{1879B79D-F599-466C-9B8D-0536A7D83C5E}" srcOrd="1" destOrd="0" presId="urn:microsoft.com/office/officeart/2005/8/layout/hList1"/>
    <dgm:cxn modelId="{52EC9845-AA51-45CF-9DE0-BD5735F3C0D1}" type="presParOf" srcId="{D8AB31CC-2FC0-4050-862F-19A8D941057D}" destId="{914899E5-C0EF-4EAE-9314-0346F8161FDE}" srcOrd="1" destOrd="0" presId="urn:microsoft.com/office/officeart/2005/8/layout/hList1"/>
    <dgm:cxn modelId="{2809DA64-1BC7-4FC4-8669-A8FC6C2B3DE9}" type="presParOf" srcId="{D8AB31CC-2FC0-4050-862F-19A8D941057D}" destId="{3E9C8F3E-4BCA-4676-BBCA-EB6A965C22BC}" srcOrd="2" destOrd="0" presId="urn:microsoft.com/office/officeart/2005/8/layout/hList1"/>
    <dgm:cxn modelId="{6DC25894-EB43-431B-A011-0193AFFBFEAB}" type="presParOf" srcId="{3E9C8F3E-4BCA-4676-BBCA-EB6A965C22BC}" destId="{7EF011EB-9FA1-434E-AE22-3995897F4190}" srcOrd="0" destOrd="0" presId="urn:microsoft.com/office/officeart/2005/8/layout/hList1"/>
    <dgm:cxn modelId="{2FAD459A-E20E-46B5-BF35-3689170CF91E}" type="presParOf" srcId="{3E9C8F3E-4BCA-4676-BBCA-EB6A965C22BC}" destId="{FF4BD177-787A-4FD1-B167-4D73AE46BF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0A854-5025-4516-818B-9CAD71232B55}">
      <dsp:nvSpPr>
        <dsp:cNvPr id="0" name=""/>
        <dsp:cNvSpPr/>
      </dsp:nvSpPr>
      <dsp:spPr>
        <a:xfrm>
          <a:off x="0" y="2344"/>
          <a:ext cx="6797675" cy="11884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3EC01-7DAA-4B4D-B23E-F33EDB1FA72D}">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B82AEE-7668-48CC-BEA4-0A2BEC0C5315}">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t>Opening Remarks</a:t>
          </a:r>
        </a:p>
      </dsp:txBody>
      <dsp:txXfrm>
        <a:off x="1372680" y="2344"/>
        <a:ext cx="5424994" cy="1188467"/>
      </dsp:txXfrm>
    </dsp:sp>
    <dsp:sp modelId="{CA325CCE-3BE0-475B-98DE-882C324AD9D6}">
      <dsp:nvSpPr>
        <dsp:cNvPr id="0" name=""/>
        <dsp:cNvSpPr/>
      </dsp:nvSpPr>
      <dsp:spPr>
        <a:xfrm>
          <a:off x="0" y="1487929"/>
          <a:ext cx="6797675" cy="11884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48EDF-2E95-4CA5-8513-EB349B0D397A}">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A4E19D-56DE-4BB3-92A2-48B4B7048E67}">
      <dsp:nvSpPr>
        <dsp:cNvPr id="0" name=""/>
        <dsp:cNvSpPr/>
      </dsp:nvSpPr>
      <dsp:spPr>
        <a:xfrm>
          <a:off x="1372680" y="1487929"/>
          <a:ext cx="3058953"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t>Project Overview</a:t>
          </a:r>
        </a:p>
      </dsp:txBody>
      <dsp:txXfrm>
        <a:off x="1372680" y="1487929"/>
        <a:ext cx="3058953" cy="1188467"/>
      </dsp:txXfrm>
    </dsp:sp>
    <dsp:sp modelId="{B5B8EF55-E398-4495-B047-CD509B346585}">
      <dsp:nvSpPr>
        <dsp:cNvPr id="0" name=""/>
        <dsp:cNvSpPr/>
      </dsp:nvSpPr>
      <dsp:spPr>
        <a:xfrm>
          <a:off x="4431634" y="1487929"/>
          <a:ext cx="236604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00100">
            <a:lnSpc>
              <a:spcPct val="100000"/>
            </a:lnSpc>
            <a:spcBef>
              <a:spcPct val="0"/>
            </a:spcBef>
            <a:spcAft>
              <a:spcPct val="35000"/>
            </a:spcAft>
            <a:buNone/>
          </a:pPr>
          <a:endParaRPr lang="en-US" sz="1800" kern="1200" dirty="0"/>
        </a:p>
        <a:p>
          <a:pPr marL="0" lvl="0" indent="0" algn="l" defTabSz="800100">
            <a:lnSpc>
              <a:spcPct val="100000"/>
            </a:lnSpc>
            <a:spcBef>
              <a:spcPct val="0"/>
            </a:spcBef>
            <a:spcAft>
              <a:spcPct val="35000"/>
            </a:spcAft>
            <a:buNone/>
          </a:pPr>
          <a:endParaRPr lang="en-US" sz="1800" kern="1200" dirty="0"/>
        </a:p>
      </dsp:txBody>
      <dsp:txXfrm>
        <a:off x="4431634" y="1487929"/>
        <a:ext cx="2366040" cy="1188467"/>
      </dsp:txXfrm>
    </dsp:sp>
    <dsp:sp modelId="{AF559780-3FAA-4AB0-966D-9C2A514C3BB4}">
      <dsp:nvSpPr>
        <dsp:cNvPr id="0" name=""/>
        <dsp:cNvSpPr/>
      </dsp:nvSpPr>
      <dsp:spPr>
        <a:xfrm>
          <a:off x="0" y="2973514"/>
          <a:ext cx="6797675" cy="11884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E1EF3-B3E9-40E5-B389-D55622B13B67}">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6385EC-BCA0-4037-9D7B-BBE46C5C0024}">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t>Public Comments</a:t>
          </a:r>
        </a:p>
      </dsp:txBody>
      <dsp:txXfrm>
        <a:off x="1372680" y="2973514"/>
        <a:ext cx="5424994" cy="1188467"/>
      </dsp:txXfrm>
    </dsp:sp>
    <dsp:sp modelId="{C0306F19-35F1-4394-8AC4-B982A465B06A}">
      <dsp:nvSpPr>
        <dsp:cNvPr id="0" name=""/>
        <dsp:cNvSpPr/>
      </dsp:nvSpPr>
      <dsp:spPr>
        <a:xfrm>
          <a:off x="0" y="4459099"/>
          <a:ext cx="6797675" cy="11884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A4831-6581-4623-9B86-5EEDECB98C28}">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7BDF66-E088-45EB-A749-0C0722E16658}">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t>Next Steps</a:t>
          </a:r>
        </a:p>
      </dsp:txBody>
      <dsp:txXfrm>
        <a:off x="1372680" y="4459099"/>
        <a:ext cx="5424994" cy="11884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282B0-6149-4C6E-A873-4DB46FC47782}">
      <dsp:nvSpPr>
        <dsp:cNvPr id="0" name=""/>
        <dsp:cNvSpPr/>
      </dsp:nvSpPr>
      <dsp:spPr>
        <a:xfrm>
          <a:off x="938775" y="924667"/>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04751-34EF-4619-B5B4-EF8D40C750A0}">
      <dsp:nvSpPr>
        <dsp:cNvPr id="0" name=""/>
        <dsp:cNvSpPr/>
      </dsp:nvSpPr>
      <dsp:spPr>
        <a:xfrm>
          <a:off x="449612" y="2141412"/>
          <a:ext cx="17372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Finalize Build-Out Analysis</a:t>
          </a:r>
        </a:p>
      </dsp:txBody>
      <dsp:txXfrm>
        <a:off x="449612" y="2141412"/>
        <a:ext cx="1737262" cy="720000"/>
      </dsp:txXfrm>
    </dsp:sp>
    <dsp:sp modelId="{0C84707F-51AC-4BF2-9ADE-4AA30639E8B0}">
      <dsp:nvSpPr>
        <dsp:cNvPr id="0" name=""/>
        <dsp:cNvSpPr/>
      </dsp:nvSpPr>
      <dsp:spPr>
        <a:xfrm>
          <a:off x="3357014" y="924667"/>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FF0AB-1B1C-4DBD-82C1-13BA39EE5BCC}">
      <dsp:nvSpPr>
        <dsp:cNvPr id="0" name=""/>
        <dsp:cNvSpPr/>
      </dsp:nvSpPr>
      <dsp:spPr>
        <a:xfrm>
          <a:off x="2791043" y="214141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Conduct Environmental Review – SEQRA Process</a:t>
          </a:r>
        </a:p>
      </dsp:txBody>
      <dsp:txXfrm>
        <a:off x="2791043" y="2141412"/>
        <a:ext cx="2058075" cy="720000"/>
      </dsp:txXfrm>
    </dsp:sp>
    <dsp:sp modelId="{786F0D3C-4FD8-4836-9EB8-C42AE3CE73C1}">
      <dsp:nvSpPr>
        <dsp:cNvPr id="0" name=""/>
        <dsp:cNvSpPr/>
      </dsp:nvSpPr>
      <dsp:spPr>
        <a:xfrm>
          <a:off x="5775252" y="924667"/>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BF7A0-8260-456C-88D2-86E0AFD926AA}">
      <dsp:nvSpPr>
        <dsp:cNvPr id="0" name=""/>
        <dsp:cNvSpPr/>
      </dsp:nvSpPr>
      <dsp:spPr>
        <a:xfrm>
          <a:off x="5209281" y="214141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Public Hearing</a:t>
          </a:r>
        </a:p>
      </dsp:txBody>
      <dsp:txXfrm>
        <a:off x="5209281" y="2141412"/>
        <a:ext cx="2058075" cy="720000"/>
      </dsp:txXfrm>
    </dsp:sp>
    <dsp:sp modelId="{CD3ADAF5-241A-4A32-8932-9E3EAD7E267F}">
      <dsp:nvSpPr>
        <dsp:cNvPr id="0" name=""/>
        <dsp:cNvSpPr/>
      </dsp:nvSpPr>
      <dsp:spPr>
        <a:xfrm>
          <a:off x="8193490" y="924667"/>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A3112-375E-4C5D-A208-0BDDE1C66DEE}">
      <dsp:nvSpPr>
        <dsp:cNvPr id="0" name=""/>
        <dsp:cNvSpPr/>
      </dsp:nvSpPr>
      <dsp:spPr>
        <a:xfrm>
          <a:off x="7627519" y="214141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Adopt SEQRA Determination of Significance, Adopt Zoning</a:t>
          </a:r>
        </a:p>
      </dsp:txBody>
      <dsp:txXfrm>
        <a:off x="7627519" y="2141412"/>
        <a:ext cx="20580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4E9C6-6FE6-4EC6-A2DC-D93A626B712B}">
      <dsp:nvSpPr>
        <dsp:cNvPr id="0" name=""/>
        <dsp:cNvSpPr/>
      </dsp:nvSpPr>
      <dsp:spPr>
        <a:xfrm>
          <a:off x="938775" y="924667"/>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9A7DE7-3109-44D8-BBEB-FE7BFB2C67D0}">
      <dsp:nvSpPr>
        <dsp:cNvPr id="0" name=""/>
        <dsp:cNvSpPr/>
      </dsp:nvSpPr>
      <dsp:spPr>
        <a:xfrm>
          <a:off x="372805" y="214141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Waterfront location</a:t>
          </a:r>
        </a:p>
      </dsp:txBody>
      <dsp:txXfrm>
        <a:off x="372805" y="2141412"/>
        <a:ext cx="2058075" cy="720000"/>
      </dsp:txXfrm>
    </dsp:sp>
    <dsp:sp modelId="{1B8D7950-CEE7-48B1-917D-08E3FD90745E}">
      <dsp:nvSpPr>
        <dsp:cNvPr id="0" name=""/>
        <dsp:cNvSpPr/>
      </dsp:nvSpPr>
      <dsp:spPr>
        <a:xfrm>
          <a:off x="3357014" y="924667"/>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597932-61A4-440D-BBC7-71986E679448}">
      <dsp:nvSpPr>
        <dsp:cNvPr id="0" name=""/>
        <dsp:cNvSpPr/>
      </dsp:nvSpPr>
      <dsp:spPr>
        <a:xfrm>
          <a:off x="2791043" y="214141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Gateway to the City of Long Beach</a:t>
          </a:r>
        </a:p>
      </dsp:txBody>
      <dsp:txXfrm>
        <a:off x="2791043" y="2141412"/>
        <a:ext cx="2058075" cy="720000"/>
      </dsp:txXfrm>
    </dsp:sp>
    <dsp:sp modelId="{9ECC0F08-7D7A-4801-A9E1-3A0C6E193E73}">
      <dsp:nvSpPr>
        <dsp:cNvPr id="0" name=""/>
        <dsp:cNvSpPr/>
      </dsp:nvSpPr>
      <dsp:spPr>
        <a:xfrm>
          <a:off x="5775252" y="924667"/>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33A085-A4B6-4E36-B241-D3DC40FEBE84}">
      <dsp:nvSpPr>
        <dsp:cNvPr id="0" name=""/>
        <dsp:cNvSpPr/>
      </dsp:nvSpPr>
      <dsp:spPr>
        <a:xfrm>
          <a:off x="5209281" y="214141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Long Island Railroad station within walking distance of downtown</a:t>
          </a:r>
        </a:p>
      </dsp:txBody>
      <dsp:txXfrm>
        <a:off x="5209281" y="2141412"/>
        <a:ext cx="2058075" cy="720000"/>
      </dsp:txXfrm>
    </dsp:sp>
    <dsp:sp modelId="{4400BCF4-4672-44D8-A057-D32E0D8192EF}">
      <dsp:nvSpPr>
        <dsp:cNvPr id="0" name=""/>
        <dsp:cNvSpPr/>
      </dsp:nvSpPr>
      <dsp:spPr>
        <a:xfrm>
          <a:off x="8193490" y="924667"/>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15B610-A5CF-464F-B597-E3B2E98C100F}">
      <dsp:nvSpPr>
        <dsp:cNvPr id="0" name=""/>
        <dsp:cNvSpPr/>
      </dsp:nvSpPr>
      <dsp:spPr>
        <a:xfrm>
          <a:off x="7627519" y="214141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Long Beach Road – commercial corridor</a:t>
          </a:r>
        </a:p>
      </dsp:txBody>
      <dsp:txXfrm>
        <a:off x="7627519" y="2141412"/>
        <a:ext cx="2058075"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01AAD-6628-43FF-9CE3-50BC32C9BC65}">
      <dsp:nvSpPr>
        <dsp:cNvPr id="0" name=""/>
        <dsp:cNvSpPr/>
      </dsp:nvSpPr>
      <dsp:spPr>
        <a:xfrm>
          <a:off x="0" y="103491"/>
          <a:ext cx="6797675" cy="104480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Stagnant economic performance, vacant storefronts, lack of diversified housing options, deficient pedestrian activity, and underutilization of the waterfront.</a:t>
          </a:r>
        </a:p>
      </dsp:txBody>
      <dsp:txXfrm>
        <a:off x="51003" y="154494"/>
        <a:ext cx="6695669" cy="942803"/>
      </dsp:txXfrm>
    </dsp:sp>
    <dsp:sp modelId="{D5F45F58-4091-4752-AE64-00A848302542}">
      <dsp:nvSpPr>
        <dsp:cNvPr id="0" name=""/>
        <dsp:cNvSpPr/>
      </dsp:nvSpPr>
      <dsp:spPr>
        <a:xfrm>
          <a:off x="0" y="1203021"/>
          <a:ext cx="6797675" cy="104480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Superstorm Sandy caused substantial damage to businesses along Long Beach Road; many were closed, some have not reopened.  </a:t>
          </a:r>
        </a:p>
      </dsp:txBody>
      <dsp:txXfrm>
        <a:off x="51003" y="1254024"/>
        <a:ext cx="6695669" cy="942803"/>
      </dsp:txXfrm>
    </dsp:sp>
    <dsp:sp modelId="{6AAEDDCB-9324-4732-B34F-DB35884D473C}">
      <dsp:nvSpPr>
        <dsp:cNvPr id="0" name=""/>
        <dsp:cNvSpPr/>
      </dsp:nvSpPr>
      <dsp:spPr>
        <a:xfrm>
          <a:off x="0" y="2302551"/>
          <a:ext cx="6797675" cy="104480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Existing Commercial Districts do not allow residential uses. Existing Business District does not permit non-age-restricted residential uses. </a:t>
          </a:r>
        </a:p>
      </dsp:txBody>
      <dsp:txXfrm>
        <a:off x="51003" y="2353554"/>
        <a:ext cx="6695669" cy="942803"/>
      </dsp:txXfrm>
    </dsp:sp>
    <dsp:sp modelId="{3C11E884-BF42-4BF5-808D-A7EC6085D12F}">
      <dsp:nvSpPr>
        <dsp:cNvPr id="0" name=""/>
        <dsp:cNvSpPr/>
      </dsp:nvSpPr>
      <dsp:spPr>
        <a:xfrm>
          <a:off x="0" y="3402081"/>
          <a:ext cx="6797675" cy="104480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Limits the Village from offering diversified housing options and meeting the growing demand for mixed-use, multi-family housing near transit.</a:t>
          </a:r>
        </a:p>
      </dsp:txBody>
      <dsp:txXfrm>
        <a:off x="51003" y="3453084"/>
        <a:ext cx="6695669" cy="942803"/>
      </dsp:txXfrm>
    </dsp:sp>
    <dsp:sp modelId="{94C8F127-FBA0-4D54-8720-B1CDB7752645}">
      <dsp:nvSpPr>
        <dsp:cNvPr id="0" name=""/>
        <dsp:cNvSpPr/>
      </dsp:nvSpPr>
      <dsp:spPr>
        <a:xfrm>
          <a:off x="0" y="4501611"/>
          <a:ext cx="6797675" cy="104480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Current zoning does not provide the tools necessary to encourage a vibrant, walkable downtown.</a:t>
          </a:r>
        </a:p>
      </dsp:txBody>
      <dsp:txXfrm>
        <a:off x="51003" y="4552614"/>
        <a:ext cx="6695669"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9E9E3-CDAB-4318-B5A8-98CF1684E483}">
      <dsp:nvSpPr>
        <dsp:cNvPr id="0" name=""/>
        <dsp:cNvSpPr/>
      </dsp:nvSpPr>
      <dsp:spPr>
        <a:xfrm>
          <a:off x="0" y="129778"/>
          <a:ext cx="6844883" cy="196314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Build upon prior planning studies that recommend transit-oriented and walkable neighborhood development centered around the downtown, the LIRR station and Austin Blvd</a:t>
          </a:r>
        </a:p>
      </dsp:txBody>
      <dsp:txXfrm>
        <a:off x="95833" y="225611"/>
        <a:ext cx="6653217" cy="1771481"/>
      </dsp:txXfrm>
    </dsp:sp>
    <dsp:sp modelId="{95A3AEA2-5A1C-4D13-B2C2-1923793D51B8}">
      <dsp:nvSpPr>
        <dsp:cNvPr id="0" name=""/>
        <dsp:cNvSpPr/>
      </dsp:nvSpPr>
      <dsp:spPr>
        <a:xfrm rot="5400000">
          <a:off x="3603855" y="1564940"/>
          <a:ext cx="2110422" cy="4385004"/>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Encourage development/redevelopment within Business and Commercial Districts proximate to the LIRR station</a:t>
          </a:r>
        </a:p>
        <a:p>
          <a:pPr marL="171450" lvl="1" indent="-171450" algn="l" defTabSz="800100">
            <a:lnSpc>
              <a:spcPct val="90000"/>
            </a:lnSpc>
            <a:spcBef>
              <a:spcPct val="0"/>
            </a:spcBef>
            <a:spcAft>
              <a:spcPct val="15000"/>
            </a:spcAft>
            <a:buChar char="•"/>
          </a:pPr>
          <a:r>
            <a:rPr lang="en-US" sz="1800" kern="1200" dirty="0"/>
            <a:t>Provide the framework for future development and revitalization of the Village</a:t>
          </a:r>
        </a:p>
      </dsp:txBody>
      <dsp:txXfrm rot="-5400000">
        <a:off x="2466564" y="2805253"/>
        <a:ext cx="4281982" cy="1904378"/>
      </dsp:txXfrm>
    </dsp:sp>
    <dsp:sp modelId="{0EDD1AD7-E648-4B56-B5B6-2726AE9FB182}">
      <dsp:nvSpPr>
        <dsp:cNvPr id="0" name=""/>
        <dsp:cNvSpPr/>
      </dsp:nvSpPr>
      <dsp:spPr>
        <a:xfrm>
          <a:off x="0" y="2357294"/>
          <a:ext cx="2466564" cy="280029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Facilitate revitalization through the implementation of a </a:t>
          </a:r>
          <a:r>
            <a:rPr lang="en-US" sz="2400" b="1" u="none" kern="1200" dirty="0"/>
            <a:t>new TOD Overlay District</a:t>
          </a:r>
        </a:p>
      </dsp:txBody>
      <dsp:txXfrm>
        <a:off x="120408" y="2477702"/>
        <a:ext cx="2225748" cy="2559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82693-C443-45B0-A37B-D463D9DD08F0}">
      <dsp:nvSpPr>
        <dsp:cNvPr id="0" name=""/>
        <dsp:cNvSpPr/>
      </dsp:nvSpPr>
      <dsp:spPr>
        <a:xfrm>
          <a:off x="0" y="260951"/>
          <a:ext cx="7766851" cy="4557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Maintain underlying zoning in order not to create non-conforming uses</a:t>
          </a:r>
        </a:p>
      </dsp:txBody>
      <dsp:txXfrm>
        <a:off x="22246" y="283197"/>
        <a:ext cx="7722359" cy="411223"/>
      </dsp:txXfrm>
    </dsp:sp>
    <dsp:sp modelId="{5E9EFE11-70B4-4C1C-9F4E-86432FD5759B}">
      <dsp:nvSpPr>
        <dsp:cNvPr id="0" name=""/>
        <dsp:cNvSpPr/>
      </dsp:nvSpPr>
      <dsp:spPr>
        <a:xfrm>
          <a:off x="0" y="762952"/>
          <a:ext cx="7766851" cy="45571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Grow and solidify the tax base</a:t>
          </a:r>
        </a:p>
      </dsp:txBody>
      <dsp:txXfrm>
        <a:off x="22246" y="785198"/>
        <a:ext cx="7722359" cy="411223"/>
      </dsp:txXfrm>
    </dsp:sp>
    <dsp:sp modelId="{83C7B502-4045-43FA-837C-B1744A583E3D}">
      <dsp:nvSpPr>
        <dsp:cNvPr id="0" name=""/>
        <dsp:cNvSpPr/>
      </dsp:nvSpPr>
      <dsp:spPr>
        <a:xfrm>
          <a:off x="0" y="1273387"/>
          <a:ext cx="7766851" cy="4557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Reduce traffic congestion and parking demand</a:t>
          </a:r>
        </a:p>
      </dsp:txBody>
      <dsp:txXfrm>
        <a:off x="22246" y="1295633"/>
        <a:ext cx="7722359" cy="411223"/>
      </dsp:txXfrm>
    </dsp:sp>
    <dsp:sp modelId="{81C5832E-3480-4FF2-88F3-8C84F9EFF32F}">
      <dsp:nvSpPr>
        <dsp:cNvPr id="0" name=""/>
        <dsp:cNvSpPr/>
      </dsp:nvSpPr>
      <dsp:spPr>
        <a:xfrm>
          <a:off x="0" y="1783822"/>
          <a:ext cx="7766851" cy="45571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Improve resiliency and sustainability</a:t>
          </a:r>
        </a:p>
      </dsp:txBody>
      <dsp:txXfrm>
        <a:off x="22246" y="1806068"/>
        <a:ext cx="7722359" cy="411223"/>
      </dsp:txXfrm>
    </dsp:sp>
    <dsp:sp modelId="{47069756-36C9-4AEB-9368-5091DB7A345C}">
      <dsp:nvSpPr>
        <dsp:cNvPr id="0" name=""/>
        <dsp:cNvSpPr/>
      </dsp:nvSpPr>
      <dsp:spPr>
        <a:xfrm>
          <a:off x="0" y="2294257"/>
          <a:ext cx="7766851" cy="45571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Provide housing options within walking distance to downtown and transit </a:t>
          </a:r>
        </a:p>
      </dsp:txBody>
      <dsp:txXfrm>
        <a:off x="22246" y="2316503"/>
        <a:ext cx="7722359" cy="411223"/>
      </dsp:txXfrm>
    </dsp:sp>
    <dsp:sp modelId="{DF032ECB-789E-4E8B-B50F-55FAE06C8FDB}">
      <dsp:nvSpPr>
        <dsp:cNvPr id="0" name=""/>
        <dsp:cNvSpPr/>
      </dsp:nvSpPr>
      <dsp:spPr>
        <a:xfrm>
          <a:off x="0" y="2804692"/>
          <a:ext cx="7766851" cy="4557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Maintain overall character of the Village</a:t>
          </a:r>
        </a:p>
      </dsp:txBody>
      <dsp:txXfrm>
        <a:off x="22246" y="2826938"/>
        <a:ext cx="7722359" cy="411223"/>
      </dsp:txXfrm>
    </dsp:sp>
    <dsp:sp modelId="{21EE78AA-87AC-460F-9961-EAC057D2D48E}">
      <dsp:nvSpPr>
        <dsp:cNvPr id="0" name=""/>
        <dsp:cNvSpPr/>
      </dsp:nvSpPr>
      <dsp:spPr>
        <a:xfrm>
          <a:off x="0" y="3315127"/>
          <a:ext cx="7766851" cy="45571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Ensure that Village resources are not over-burdened by future development</a:t>
          </a:r>
        </a:p>
      </dsp:txBody>
      <dsp:txXfrm>
        <a:off x="22246" y="3337373"/>
        <a:ext cx="7722359" cy="411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F924B-FC97-4D76-B9B1-B96462DDB696}">
      <dsp:nvSpPr>
        <dsp:cNvPr id="0" name=""/>
        <dsp:cNvSpPr/>
      </dsp:nvSpPr>
      <dsp:spPr>
        <a:xfrm>
          <a:off x="0" y="415"/>
          <a:ext cx="6413663" cy="91406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Public engagement created a shared vision for the community.</a:t>
          </a:r>
        </a:p>
      </dsp:txBody>
      <dsp:txXfrm>
        <a:off x="44621" y="45036"/>
        <a:ext cx="6324421" cy="824822"/>
      </dsp:txXfrm>
    </dsp:sp>
    <dsp:sp modelId="{ED09335D-2DBF-48D1-85F9-4AC52C390C52}">
      <dsp:nvSpPr>
        <dsp:cNvPr id="0" name=""/>
        <dsp:cNvSpPr/>
      </dsp:nvSpPr>
      <dsp:spPr>
        <a:xfrm>
          <a:off x="0" y="920392"/>
          <a:ext cx="6413663" cy="82575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“Rebuild in a manner that increases resilience, sustainability, and offers greater prosperity to ensure the area’s long-term success.”</a:t>
          </a:r>
        </a:p>
      </dsp:txBody>
      <dsp:txXfrm>
        <a:off x="40310" y="960702"/>
        <a:ext cx="6333043" cy="745139"/>
      </dsp:txXfrm>
    </dsp:sp>
    <dsp:sp modelId="{E72E9CAD-D7A6-46A0-BA3B-8D3BCF1EE2C5}">
      <dsp:nvSpPr>
        <dsp:cNvPr id="0" name=""/>
        <dsp:cNvSpPr/>
      </dsp:nvSpPr>
      <dsp:spPr>
        <a:xfrm>
          <a:off x="0" y="1752063"/>
          <a:ext cx="6413663" cy="138867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“Protect residents and businesses from future storms, zoning and building codes for the Town of Hempstead and the Village of Island Park could be amended to support more resilient reconstruction methods for residential, commercial, and public structures.”</a:t>
          </a:r>
        </a:p>
      </dsp:txBody>
      <dsp:txXfrm>
        <a:off x="67789" y="1819852"/>
        <a:ext cx="6278085" cy="1253092"/>
      </dsp:txXfrm>
    </dsp:sp>
    <dsp:sp modelId="{6B99762A-83BA-4CB5-92FB-33EC485B6CAA}">
      <dsp:nvSpPr>
        <dsp:cNvPr id="0" name=""/>
        <dsp:cNvSpPr/>
      </dsp:nvSpPr>
      <dsp:spPr>
        <a:xfrm>
          <a:off x="0" y="3146646"/>
          <a:ext cx="6413663" cy="82624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t>
          </a:r>
          <a:r>
            <a:rPr lang="en-US" sz="1400" kern="1200" dirty="0"/>
            <a:t>Zoning changes to encourage mixed-use development throughout the downtown and waterfront area.”</a:t>
          </a:r>
        </a:p>
      </dsp:txBody>
      <dsp:txXfrm>
        <a:off x="40334" y="3186980"/>
        <a:ext cx="6332995" cy="745577"/>
      </dsp:txXfrm>
    </dsp:sp>
    <dsp:sp modelId="{D966F8F6-F3EB-40A5-ACEA-7C997ED6B489}">
      <dsp:nvSpPr>
        <dsp:cNvPr id="0" name=""/>
        <dsp:cNvSpPr/>
      </dsp:nvSpPr>
      <dsp:spPr>
        <a:xfrm>
          <a:off x="0" y="3978804"/>
          <a:ext cx="6413663" cy="1666988"/>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Vision: “Enhance the quality of life and chart a course towards the future by creating solutions to rebuild and revitalize two communities that are enriched by the diversity of their residents. Facilitate positive, innovative change that will provide an environment that is SAFE and an infrastructure that is RESILIENT, so that each community can thrive, sustain itself in the face of adversity and preserve its uniqueness and charm.”</a:t>
          </a:r>
        </a:p>
      </dsp:txBody>
      <dsp:txXfrm>
        <a:off x="81376" y="4060180"/>
        <a:ext cx="6250911" cy="1504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6E154-971F-477E-99AA-9C436BF50CB9}">
      <dsp:nvSpPr>
        <dsp:cNvPr id="0" name=""/>
        <dsp:cNvSpPr/>
      </dsp:nvSpPr>
      <dsp:spPr>
        <a:xfrm>
          <a:off x="0" y="823724"/>
          <a:ext cx="7075503" cy="79450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Current zoning prohibits the kind of uses that would make Long Beach Road more vibrant.</a:t>
          </a:r>
        </a:p>
      </dsp:txBody>
      <dsp:txXfrm>
        <a:off x="38785" y="862509"/>
        <a:ext cx="6997933" cy="716939"/>
      </dsp:txXfrm>
    </dsp:sp>
    <dsp:sp modelId="{12AA5009-7318-4C63-81A2-59AB87F1C575}">
      <dsp:nvSpPr>
        <dsp:cNvPr id="0" name=""/>
        <dsp:cNvSpPr/>
      </dsp:nvSpPr>
      <dsp:spPr>
        <a:xfrm>
          <a:off x="0" y="1805434"/>
          <a:ext cx="7075503" cy="136303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Quality design needed to ensure new development works with, and complements the Village’s goal of creating a pedestrian, bicycle, and vehicle friendly environment for Island Park.</a:t>
          </a:r>
        </a:p>
      </dsp:txBody>
      <dsp:txXfrm>
        <a:off x="66538" y="1871972"/>
        <a:ext cx="6942427" cy="1229959"/>
      </dsp:txXfrm>
    </dsp:sp>
    <dsp:sp modelId="{991E26E4-A0DF-4B59-9E04-C76B4E8AD7B6}">
      <dsp:nvSpPr>
        <dsp:cNvPr id="0" name=""/>
        <dsp:cNvSpPr/>
      </dsp:nvSpPr>
      <dsp:spPr>
        <a:xfrm>
          <a:off x="0" y="3355669"/>
          <a:ext cx="7075503" cy="88087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New residential and non-residential uses should be allowed as-of-right, located in the same building or side-by-side.</a:t>
          </a:r>
        </a:p>
      </dsp:txBody>
      <dsp:txXfrm>
        <a:off x="43001" y="3398670"/>
        <a:ext cx="6989501" cy="794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7FF98-9FB3-4C34-A68B-9BB5E1ED0414}">
      <dsp:nvSpPr>
        <dsp:cNvPr id="0" name=""/>
        <dsp:cNvSpPr/>
      </dsp:nvSpPr>
      <dsp:spPr>
        <a:xfrm>
          <a:off x="3798" y="1415926"/>
          <a:ext cx="1092656" cy="1092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FAAE9D-4286-4ECB-9C5B-8946F9E857CB}">
      <dsp:nvSpPr>
        <dsp:cNvPr id="0" name=""/>
        <dsp:cNvSpPr/>
      </dsp:nvSpPr>
      <dsp:spPr>
        <a:xfrm>
          <a:off x="3798" y="2629759"/>
          <a:ext cx="3121875"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kern="1200" dirty="0"/>
            <a:t>Business Subdistrict</a:t>
          </a:r>
        </a:p>
      </dsp:txBody>
      <dsp:txXfrm>
        <a:off x="3798" y="2629759"/>
        <a:ext cx="3121875" cy="468281"/>
      </dsp:txXfrm>
    </dsp:sp>
    <dsp:sp modelId="{36E8F4DB-ECC6-4A4E-86F1-969CFC41349D}">
      <dsp:nvSpPr>
        <dsp:cNvPr id="0" name=""/>
        <dsp:cNvSpPr/>
      </dsp:nvSpPr>
      <dsp:spPr>
        <a:xfrm>
          <a:off x="0" y="3100789"/>
          <a:ext cx="2919774" cy="1079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Applicable to properties located within the existing Business District and Commercial B District</a:t>
          </a:r>
        </a:p>
      </dsp:txBody>
      <dsp:txXfrm>
        <a:off x="0" y="3100789"/>
        <a:ext cx="2919774" cy="1079583"/>
      </dsp:txXfrm>
    </dsp:sp>
    <dsp:sp modelId="{83FA0211-5954-44ED-A787-9C5A99E171C6}">
      <dsp:nvSpPr>
        <dsp:cNvPr id="0" name=""/>
        <dsp:cNvSpPr/>
      </dsp:nvSpPr>
      <dsp:spPr>
        <a:xfrm>
          <a:off x="3672001" y="1415926"/>
          <a:ext cx="1092656" cy="1092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B58A6E-C648-47F4-8BB8-832B36C3BC93}">
      <dsp:nvSpPr>
        <dsp:cNvPr id="0" name=""/>
        <dsp:cNvSpPr/>
      </dsp:nvSpPr>
      <dsp:spPr>
        <a:xfrm>
          <a:off x="3672001" y="2629759"/>
          <a:ext cx="3121875"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kern="1200" dirty="0"/>
            <a:t>Waterfront Subdistrict</a:t>
          </a:r>
        </a:p>
      </dsp:txBody>
      <dsp:txXfrm>
        <a:off x="3672001" y="2629759"/>
        <a:ext cx="3121875" cy="468281"/>
      </dsp:txXfrm>
    </dsp:sp>
    <dsp:sp modelId="{9A9549E3-0895-4A92-AE60-863B0F333640}">
      <dsp:nvSpPr>
        <dsp:cNvPr id="0" name=""/>
        <dsp:cNvSpPr/>
      </dsp:nvSpPr>
      <dsp:spPr>
        <a:xfrm>
          <a:off x="3672001" y="3154401"/>
          <a:ext cx="3121875" cy="1079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Applicable to properties located along the Village’s waterfront and zoned either Commercial A or Commercial C</a:t>
          </a:r>
        </a:p>
      </dsp:txBody>
      <dsp:txXfrm>
        <a:off x="3672001" y="3154401"/>
        <a:ext cx="3121875" cy="10795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57563-2C23-4A75-AC85-E65711D470AB}">
      <dsp:nvSpPr>
        <dsp:cNvPr id="0" name=""/>
        <dsp:cNvSpPr/>
      </dsp:nvSpPr>
      <dsp:spPr>
        <a:xfrm>
          <a:off x="35" y="202048"/>
          <a:ext cx="3405634" cy="633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Business Subdistrict</a:t>
          </a:r>
        </a:p>
      </dsp:txBody>
      <dsp:txXfrm>
        <a:off x="35" y="202048"/>
        <a:ext cx="3405634" cy="633600"/>
      </dsp:txXfrm>
    </dsp:sp>
    <dsp:sp modelId="{1879B79D-F599-466C-9B8D-0536A7D83C5E}">
      <dsp:nvSpPr>
        <dsp:cNvPr id="0" name=""/>
        <dsp:cNvSpPr/>
      </dsp:nvSpPr>
      <dsp:spPr>
        <a:xfrm>
          <a:off x="35" y="835648"/>
          <a:ext cx="3405634" cy="460851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Existing permitted uses in underlying zoning districts</a:t>
          </a:r>
        </a:p>
        <a:p>
          <a:pPr marL="228600" lvl="1" indent="-228600" algn="l" defTabSz="977900">
            <a:lnSpc>
              <a:spcPct val="90000"/>
            </a:lnSpc>
            <a:spcBef>
              <a:spcPct val="0"/>
            </a:spcBef>
            <a:spcAft>
              <a:spcPct val="15000"/>
            </a:spcAft>
            <a:buChar char="•"/>
          </a:pPr>
          <a:r>
            <a:rPr lang="en-US" sz="2200" kern="1200" dirty="0"/>
            <a:t>Apartment houses or multiple dwellings</a:t>
          </a:r>
        </a:p>
        <a:p>
          <a:pPr marL="228600" lvl="1" indent="-228600" algn="l" defTabSz="977900">
            <a:lnSpc>
              <a:spcPct val="90000"/>
            </a:lnSpc>
            <a:spcBef>
              <a:spcPct val="0"/>
            </a:spcBef>
            <a:spcAft>
              <a:spcPct val="15000"/>
            </a:spcAft>
            <a:buChar char="•"/>
          </a:pPr>
          <a:r>
            <a:rPr lang="en-US" sz="2200" kern="1200" dirty="0"/>
            <a:t>Mixed-use buildings</a:t>
          </a:r>
        </a:p>
        <a:p>
          <a:pPr marL="228600" lvl="1" indent="-228600" algn="l" defTabSz="977900">
            <a:lnSpc>
              <a:spcPct val="90000"/>
            </a:lnSpc>
            <a:spcBef>
              <a:spcPct val="0"/>
            </a:spcBef>
            <a:spcAft>
              <a:spcPct val="15000"/>
            </a:spcAft>
            <a:buChar char="•"/>
          </a:pPr>
          <a:r>
            <a:rPr lang="en-US" sz="2200" kern="1200" dirty="0"/>
            <a:t>Off street parking and loading</a:t>
          </a:r>
        </a:p>
        <a:p>
          <a:pPr marL="228600" lvl="1" indent="-228600" algn="l" defTabSz="977900">
            <a:lnSpc>
              <a:spcPct val="90000"/>
            </a:lnSpc>
            <a:spcBef>
              <a:spcPct val="0"/>
            </a:spcBef>
            <a:spcAft>
              <a:spcPct val="15000"/>
            </a:spcAft>
            <a:buChar char="•"/>
          </a:pPr>
          <a:r>
            <a:rPr lang="en-US" sz="2200" kern="1200" dirty="0"/>
            <a:t>Open space or plaza areas</a:t>
          </a:r>
        </a:p>
        <a:p>
          <a:pPr marL="228600" lvl="1" indent="-228600" algn="l" defTabSz="977900">
            <a:lnSpc>
              <a:spcPct val="90000"/>
            </a:lnSpc>
            <a:spcBef>
              <a:spcPct val="0"/>
            </a:spcBef>
            <a:spcAft>
              <a:spcPct val="15000"/>
            </a:spcAft>
            <a:buChar char="•"/>
          </a:pPr>
          <a:r>
            <a:rPr lang="en-US" sz="2200" kern="1200" dirty="0"/>
            <a:t>Signage</a:t>
          </a:r>
        </a:p>
      </dsp:txBody>
      <dsp:txXfrm>
        <a:off x="35" y="835648"/>
        <a:ext cx="3405634" cy="4608511"/>
      </dsp:txXfrm>
    </dsp:sp>
    <dsp:sp modelId="{7EF011EB-9FA1-434E-AE22-3995897F4190}">
      <dsp:nvSpPr>
        <dsp:cNvPr id="0" name=""/>
        <dsp:cNvSpPr/>
      </dsp:nvSpPr>
      <dsp:spPr>
        <a:xfrm>
          <a:off x="3882459" y="202048"/>
          <a:ext cx="3405634" cy="633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Waterfront Subdistrict</a:t>
          </a:r>
        </a:p>
      </dsp:txBody>
      <dsp:txXfrm>
        <a:off x="3882459" y="202048"/>
        <a:ext cx="3405634" cy="633600"/>
      </dsp:txXfrm>
    </dsp:sp>
    <dsp:sp modelId="{FF4BD177-787A-4FD1-B167-4D73AE46BF18}">
      <dsp:nvSpPr>
        <dsp:cNvPr id="0" name=""/>
        <dsp:cNvSpPr/>
      </dsp:nvSpPr>
      <dsp:spPr>
        <a:xfrm>
          <a:off x="3882459" y="835648"/>
          <a:ext cx="3405634" cy="4608511"/>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Existing permitted uses in underlying zoning districts</a:t>
          </a:r>
        </a:p>
        <a:p>
          <a:pPr marL="228600" lvl="1" indent="-228600" algn="l" defTabSz="977900">
            <a:lnSpc>
              <a:spcPct val="90000"/>
            </a:lnSpc>
            <a:spcBef>
              <a:spcPct val="0"/>
            </a:spcBef>
            <a:spcAft>
              <a:spcPct val="15000"/>
            </a:spcAft>
            <a:buChar char="•"/>
          </a:pPr>
          <a:r>
            <a:rPr lang="en-US" sz="2200" kern="1200" dirty="0"/>
            <a:t>Apartment houses or multiple dwellings</a:t>
          </a:r>
        </a:p>
        <a:p>
          <a:pPr marL="228600" lvl="1" indent="-228600" algn="l" defTabSz="977900">
            <a:lnSpc>
              <a:spcPct val="90000"/>
            </a:lnSpc>
            <a:spcBef>
              <a:spcPct val="0"/>
            </a:spcBef>
            <a:spcAft>
              <a:spcPct val="15000"/>
            </a:spcAft>
            <a:buChar char="•"/>
          </a:pPr>
          <a:r>
            <a:rPr lang="en-US" sz="2200" kern="1200" dirty="0"/>
            <a:t>Off street parking</a:t>
          </a:r>
        </a:p>
        <a:p>
          <a:pPr marL="228600" lvl="1" indent="-228600" algn="l" defTabSz="977900">
            <a:lnSpc>
              <a:spcPct val="90000"/>
            </a:lnSpc>
            <a:spcBef>
              <a:spcPct val="0"/>
            </a:spcBef>
            <a:spcAft>
              <a:spcPct val="15000"/>
            </a:spcAft>
            <a:buChar char="•"/>
          </a:pPr>
          <a:r>
            <a:rPr lang="en-US" sz="2200" kern="1200" dirty="0"/>
            <a:t>Signage</a:t>
          </a:r>
        </a:p>
        <a:p>
          <a:pPr marL="228600" lvl="1" indent="-228600" algn="l" defTabSz="977900">
            <a:lnSpc>
              <a:spcPct val="90000"/>
            </a:lnSpc>
            <a:spcBef>
              <a:spcPct val="0"/>
            </a:spcBef>
            <a:spcAft>
              <a:spcPct val="15000"/>
            </a:spcAft>
            <a:buChar char="•"/>
          </a:pPr>
          <a:r>
            <a:rPr lang="en-US" sz="2200" kern="1200" dirty="0"/>
            <a:t>Boat slips associated with multiple dwelling units</a:t>
          </a:r>
        </a:p>
        <a:p>
          <a:pPr marL="228600" lvl="1" indent="-228600" algn="l" defTabSz="977900">
            <a:lnSpc>
              <a:spcPct val="90000"/>
            </a:lnSpc>
            <a:spcBef>
              <a:spcPct val="0"/>
            </a:spcBef>
            <a:spcAft>
              <a:spcPct val="15000"/>
            </a:spcAft>
            <a:buChar char="•"/>
          </a:pPr>
          <a:r>
            <a:rPr lang="en-US" sz="2200" kern="1200" dirty="0"/>
            <a:t>Indoor/outdoor recreational facilities associated with multiple dwelling units</a:t>
          </a:r>
        </a:p>
      </dsp:txBody>
      <dsp:txXfrm>
        <a:off x="3882459" y="835648"/>
        <a:ext cx="3405634" cy="46085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ADFD9-1450-4B7C-8FC7-6A344DEA938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42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ADFD9-1450-4B7C-8FC7-6A344DEA9385}" type="slidenum">
              <a:rPr lang="en-US" smtClean="0"/>
              <a:t>‹#›</a:t>
            </a:fld>
            <a:endParaRPr lang="en-US" dirty="0"/>
          </a:p>
        </p:txBody>
      </p:sp>
    </p:spTree>
    <p:extLst>
      <p:ext uri="{BB962C8B-B14F-4D97-AF65-F5344CB8AC3E}">
        <p14:creationId xmlns:p14="http://schemas.microsoft.com/office/powerpoint/2010/main" val="87911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ADFD9-1450-4B7C-8FC7-6A344DEA9385}" type="slidenum">
              <a:rPr lang="en-US" smtClean="0"/>
              <a:t>‹#›</a:t>
            </a:fld>
            <a:endParaRPr lang="en-US" dirty="0"/>
          </a:p>
        </p:txBody>
      </p:sp>
    </p:spTree>
    <p:extLst>
      <p:ext uri="{BB962C8B-B14F-4D97-AF65-F5344CB8AC3E}">
        <p14:creationId xmlns:p14="http://schemas.microsoft.com/office/powerpoint/2010/main" val="318523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ADFD9-1450-4B7C-8FC7-6A344DEA9385}" type="slidenum">
              <a:rPr lang="en-US" smtClean="0"/>
              <a:t>‹#›</a:t>
            </a:fld>
            <a:endParaRPr lang="en-US" dirty="0"/>
          </a:p>
        </p:txBody>
      </p:sp>
    </p:spTree>
    <p:extLst>
      <p:ext uri="{BB962C8B-B14F-4D97-AF65-F5344CB8AC3E}">
        <p14:creationId xmlns:p14="http://schemas.microsoft.com/office/powerpoint/2010/main" val="332139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ADFD9-1450-4B7C-8FC7-6A344DEA938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68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FADFD9-1450-4B7C-8FC7-6A344DEA9385}" type="slidenum">
              <a:rPr lang="en-US" smtClean="0"/>
              <a:t>‹#›</a:t>
            </a:fld>
            <a:endParaRPr lang="en-US" dirty="0"/>
          </a:p>
        </p:txBody>
      </p:sp>
    </p:spTree>
    <p:extLst>
      <p:ext uri="{BB962C8B-B14F-4D97-AF65-F5344CB8AC3E}">
        <p14:creationId xmlns:p14="http://schemas.microsoft.com/office/powerpoint/2010/main" val="246798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FADFD9-1450-4B7C-8FC7-6A344DEA9385}" type="slidenum">
              <a:rPr lang="en-US" smtClean="0"/>
              <a:t>‹#›</a:t>
            </a:fld>
            <a:endParaRPr lang="en-US" dirty="0"/>
          </a:p>
        </p:txBody>
      </p:sp>
    </p:spTree>
    <p:extLst>
      <p:ext uri="{BB962C8B-B14F-4D97-AF65-F5344CB8AC3E}">
        <p14:creationId xmlns:p14="http://schemas.microsoft.com/office/powerpoint/2010/main" val="311919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FADFD9-1450-4B7C-8FC7-6A344DEA9385}" type="slidenum">
              <a:rPr lang="en-US" smtClean="0"/>
              <a:t>‹#›</a:t>
            </a:fld>
            <a:endParaRPr lang="en-US" dirty="0"/>
          </a:p>
        </p:txBody>
      </p:sp>
    </p:spTree>
    <p:extLst>
      <p:ext uri="{BB962C8B-B14F-4D97-AF65-F5344CB8AC3E}">
        <p14:creationId xmlns:p14="http://schemas.microsoft.com/office/powerpoint/2010/main" val="324929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FFADFD9-1450-4B7C-8FC7-6A344DEA9385}" type="slidenum">
              <a:rPr lang="en-US" smtClean="0"/>
              <a:t>‹#›</a:t>
            </a:fld>
            <a:endParaRPr lang="en-US" dirty="0"/>
          </a:p>
        </p:txBody>
      </p:sp>
    </p:spTree>
    <p:extLst>
      <p:ext uri="{BB962C8B-B14F-4D97-AF65-F5344CB8AC3E}">
        <p14:creationId xmlns:p14="http://schemas.microsoft.com/office/powerpoint/2010/main" val="219536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C7A2F9-FAEC-40D3-8ADB-2A723B925846}" type="datetimeFigureOut">
              <a:rPr lang="en-US" smtClean="0"/>
              <a:t>10/29/2020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FADFD9-1450-4B7C-8FC7-6A344DEA9385}" type="slidenum">
              <a:rPr lang="en-US" smtClean="0"/>
              <a:t>‹#›</a:t>
            </a:fld>
            <a:endParaRPr lang="en-US" dirty="0"/>
          </a:p>
        </p:txBody>
      </p:sp>
    </p:spTree>
    <p:extLst>
      <p:ext uri="{BB962C8B-B14F-4D97-AF65-F5344CB8AC3E}">
        <p14:creationId xmlns:p14="http://schemas.microsoft.com/office/powerpoint/2010/main" val="408785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7A2F9-FAEC-40D3-8ADB-2A723B925846}" type="datetimeFigureOut">
              <a:rPr lang="en-US" smtClean="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FADFD9-1450-4B7C-8FC7-6A344DEA9385}" type="slidenum">
              <a:rPr lang="en-US" smtClean="0"/>
              <a:t>‹#›</a:t>
            </a:fld>
            <a:endParaRPr lang="en-US" dirty="0"/>
          </a:p>
        </p:txBody>
      </p:sp>
    </p:spTree>
    <p:extLst>
      <p:ext uri="{BB962C8B-B14F-4D97-AF65-F5344CB8AC3E}">
        <p14:creationId xmlns:p14="http://schemas.microsoft.com/office/powerpoint/2010/main" val="80836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C7A2F9-FAEC-40D3-8ADB-2A723B925846}" type="datetimeFigureOut">
              <a:rPr lang="en-US" smtClean="0"/>
              <a:t>10/29/2020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FFADFD9-1450-4B7C-8FC7-6A344DEA938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6824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31D2C6-181E-4846-BD7C-D3473C149FCF}"/>
              </a:ext>
            </a:extLst>
          </p:cNvPr>
          <p:cNvSpPr>
            <a:spLocks noGrp="1"/>
          </p:cNvSpPr>
          <p:nvPr>
            <p:ph type="ctrTitle"/>
          </p:nvPr>
        </p:nvSpPr>
        <p:spPr>
          <a:xfrm>
            <a:off x="1111461" y="1511653"/>
            <a:ext cx="6255026" cy="3954980"/>
          </a:xfrm>
        </p:spPr>
        <p:txBody>
          <a:bodyPr anchor="ctr">
            <a:normAutofit/>
          </a:bodyPr>
          <a:lstStyle/>
          <a:p>
            <a:pPr algn="r"/>
            <a:r>
              <a:rPr lang="en-US" sz="7200" dirty="0"/>
              <a:t>Transit Oriented Development Overlay District</a:t>
            </a:r>
          </a:p>
        </p:txBody>
      </p:sp>
      <p:sp>
        <p:nvSpPr>
          <p:cNvPr id="3" name="Subtitle 2">
            <a:extLst>
              <a:ext uri="{FF2B5EF4-FFF2-40B4-BE49-F238E27FC236}">
                <a16:creationId xmlns:a16="http://schemas.microsoft.com/office/drawing/2014/main" id="{E8937D65-0600-4BB1-A396-0AB655FD8B59}"/>
              </a:ext>
            </a:extLst>
          </p:cNvPr>
          <p:cNvSpPr>
            <a:spLocks noGrp="1"/>
          </p:cNvSpPr>
          <p:nvPr>
            <p:ph type="subTitle" idx="1"/>
          </p:nvPr>
        </p:nvSpPr>
        <p:spPr>
          <a:xfrm>
            <a:off x="7702826" y="714121"/>
            <a:ext cx="3492325" cy="5054008"/>
          </a:xfrm>
        </p:spPr>
        <p:txBody>
          <a:bodyPr anchor="ctr">
            <a:normAutofit/>
          </a:bodyPr>
          <a:lstStyle/>
          <a:p>
            <a:r>
              <a:rPr lang="en-US" dirty="0">
                <a:solidFill>
                  <a:schemeClr val="accent6"/>
                </a:solidFill>
              </a:rPr>
              <a:t>Public Information Meeting</a:t>
            </a:r>
          </a:p>
          <a:p>
            <a:r>
              <a:rPr lang="en-US" dirty="0">
                <a:solidFill>
                  <a:schemeClr val="accent6"/>
                </a:solidFill>
              </a:rPr>
              <a:t>November 5, 2020</a:t>
            </a:r>
          </a:p>
          <a:p>
            <a:r>
              <a:rPr lang="en-US" dirty="0">
                <a:solidFill>
                  <a:schemeClr val="accent6"/>
                </a:solidFill>
              </a:rPr>
              <a:t>6:00 PM</a:t>
            </a:r>
          </a:p>
        </p:txBody>
      </p:sp>
      <p:cxnSp>
        <p:nvCxnSpPr>
          <p:cNvPr id="21" name="Straight Connector 2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Logo&#10;&#10;Description automatically generated">
            <a:extLst>
              <a:ext uri="{FF2B5EF4-FFF2-40B4-BE49-F238E27FC236}">
                <a16:creationId xmlns:a16="http://schemas.microsoft.com/office/drawing/2014/main" id="{E4BCC90A-D814-4803-9DCE-BBABBD3DE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4520" y="359409"/>
            <a:ext cx="891540" cy="891540"/>
          </a:xfrm>
          <a:prstGeom prst="rect">
            <a:avLst/>
          </a:prstGeom>
        </p:spPr>
      </p:pic>
      <p:sp>
        <p:nvSpPr>
          <p:cNvPr id="4" name="TextBox 3">
            <a:extLst>
              <a:ext uri="{FF2B5EF4-FFF2-40B4-BE49-F238E27FC236}">
                <a16:creationId xmlns:a16="http://schemas.microsoft.com/office/drawing/2014/main" id="{1CE84138-6688-4F22-9FDA-14C1F954D4FF}"/>
              </a:ext>
            </a:extLst>
          </p:cNvPr>
          <p:cNvSpPr txBox="1"/>
          <p:nvPr/>
        </p:nvSpPr>
        <p:spPr>
          <a:xfrm>
            <a:off x="1243817" y="1531420"/>
            <a:ext cx="6122670" cy="461665"/>
          </a:xfrm>
          <a:prstGeom prst="rect">
            <a:avLst/>
          </a:prstGeom>
          <a:noFill/>
        </p:spPr>
        <p:txBody>
          <a:bodyPr wrap="square" rtlCol="0">
            <a:spAutoFit/>
          </a:bodyPr>
          <a:lstStyle/>
          <a:p>
            <a:pPr algn="r">
              <a:spcAft>
                <a:spcPts val="600"/>
              </a:spcAft>
            </a:pPr>
            <a:r>
              <a:rPr lang="en-US" sz="2400" spc="-50" dirty="0">
                <a:solidFill>
                  <a:schemeClr val="tx1">
                    <a:lumMod val="85000"/>
                    <a:lumOff val="15000"/>
                  </a:schemeClr>
                </a:solidFill>
                <a:latin typeface="+mj-lt"/>
                <a:ea typeface="+mj-ea"/>
                <a:cs typeface="+mj-cs"/>
              </a:rPr>
              <a:t>Incorporated Village of Island Park, NY</a:t>
            </a:r>
          </a:p>
        </p:txBody>
      </p:sp>
      <p:pic>
        <p:nvPicPr>
          <p:cNvPr id="7" name="Picture 6" descr="Logo&#10;&#10;Description automatically generated">
            <a:extLst>
              <a:ext uri="{FF2B5EF4-FFF2-40B4-BE49-F238E27FC236}">
                <a16:creationId xmlns:a16="http://schemas.microsoft.com/office/drawing/2014/main" id="{32B86242-1647-48F0-9B9B-DBCCEF458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915" y="359409"/>
            <a:ext cx="1553351" cy="789966"/>
          </a:xfrm>
          <a:prstGeom prst="rect">
            <a:avLst/>
          </a:prstGeom>
        </p:spPr>
      </p:pic>
    </p:spTree>
    <p:extLst>
      <p:ext uri="{BB962C8B-B14F-4D97-AF65-F5344CB8AC3E}">
        <p14:creationId xmlns:p14="http://schemas.microsoft.com/office/powerpoint/2010/main" val="99879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7B0ADF-C080-4D76-A54C-6301D3BCE0CB}"/>
              </a:ext>
            </a:extLst>
          </p:cNvPr>
          <p:cNvSpPr>
            <a:spLocks noGrp="1"/>
          </p:cNvSpPr>
          <p:nvPr>
            <p:ph type="title"/>
          </p:nvPr>
        </p:nvSpPr>
        <p:spPr>
          <a:xfrm>
            <a:off x="261930" y="605896"/>
            <a:ext cx="3362886" cy="5646208"/>
          </a:xfrm>
        </p:spPr>
        <p:txBody>
          <a:bodyPr anchor="ctr">
            <a:normAutofit/>
          </a:bodyPr>
          <a:lstStyle/>
          <a:p>
            <a:r>
              <a:rPr lang="en-US" sz="3600" b="1" dirty="0">
                <a:solidFill>
                  <a:srgbClr val="FFFFFF"/>
                </a:solidFill>
              </a:rPr>
              <a:t>How We Got Here</a:t>
            </a:r>
            <a:br>
              <a:rPr lang="en-US" sz="3600" b="1" dirty="0">
                <a:solidFill>
                  <a:srgbClr val="FFFFFF"/>
                </a:solidFill>
              </a:rPr>
            </a:br>
            <a:br>
              <a:rPr lang="en-US" sz="3600" dirty="0">
                <a:solidFill>
                  <a:srgbClr val="FFFFFF"/>
                </a:solidFill>
              </a:rPr>
            </a:br>
            <a:r>
              <a:rPr lang="en-US" sz="3600" dirty="0">
                <a:solidFill>
                  <a:srgbClr val="FFFFFF"/>
                </a:solidFill>
              </a:rPr>
              <a:t>Perkins Eastman/ DASNY Study - Downtown Revitalization and Transit Oriented Development Plan (2017)</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855009A3-3F76-4AEB-8354-347B5FA2C449}"/>
              </a:ext>
            </a:extLst>
          </p:cNvPr>
          <p:cNvGraphicFramePr>
            <a:graphicFrameLocks noGrp="1"/>
          </p:cNvGraphicFramePr>
          <p:nvPr>
            <p:ph idx="1"/>
            <p:extLst>
              <p:ext uri="{D42A27DB-BD31-4B8C-83A1-F6EECF244321}">
                <p14:modId xmlns:p14="http://schemas.microsoft.com/office/powerpoint/2010/main" val="1523252938"/>
              </p:ext>
            </p:extLst>
          </p:nvPr>
        </p:nvGraphicFramePr>
        <p:xfrm>
          <a:off x="4367814" y="932155"/>
          <a:ext cx="7075503" cy="506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id="{2E05CE16-DAC8-4019-8599-38BB7404AB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658" y="160126"/>
            <a:ext cx="891540" cy="891540"/>
          </a:xfrm>
          <a:prstGeom prst="rect">
            <a:avLst/>
          </a:prstGeom>
        </p:spPr>
      </p:pic>
    </p:spTree>
    <p:extLst>
      <p:ext uri="{BB962C8B-B14F-4D97-AF65-F5344CB8AC3E}">
        <p14:creationId xmlns:p14="http://schemas.microsoft.com/office/powerpoint/2010/main" val="417046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AE325E-450E-41A1-9DBF-BB62C1D54843}"/>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What is a zoning overlay?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DF19596-2333-479D-865F-0CE620F1E6C7}"/>
              </a:ext>
            </a:extLst>
          </p:cNvPr>
          <p:cNvSpPr>
            <a:spLocks noGrp="1"/>
          </p:cNvSpPr>
          <p:nvPr>
            <p:ph idx="1"/>
          </p:nvPr>
        </p:nvSpPr>
        <p:spPr>
          <a:xfrm>
            <a:off x="4700071" y="2753326"/>
            <a:ext cx="6413663" cy="675674"/>
          </a:xfrm>
        </p:spPr>
        <p:txBody>
          <a:bodyPr anchor="ctr">
            <a:normAutofit/>
          </a:bodyPr>
          <a:lstStyle/>
          <a:p>
            <a:pPr marL="0" indent="0">
              <a:buNone/>
            </a:pPr>
            <a:r>
              <a:rPr lang="en-US" sz="2600" b="1" dirty="0">
                <a:solidFill>
                  <a:schemeClr val="tx1">
                    <a:lumMod val="95000"/>
                    <a:lumOff val="5000"/>
                  </a:schemeClr>
                </a:solidFill>
              </a:rPr>
              <a:t>Overlay Zoning </a:t>
            </a:r>
          </a:p>
        </p:txBody>
      </p:sp>
      <p:pic>
        <p:nvPicPr>
          <p:cNvPr id="5" name="Graphic 4" descr="Bank">
            <a:extLst>
              <a:ext uri="{FF2B5EF4-FFF2-40B4-BE49-F238E27FC236}">
                <a16:creationId xmlns:a16="http://schemas.microsoft.com/office/drawing/2014/main" id="{406C363D-A2AD-4CCF-9AAC-C1AD387A72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9412" y="1992746"/>
            <a:ext cx="914400" cy="914400"/>
          </a:xfrm>
          <a:prstGeom prst="rect">
            <a:avLst/>
          </a:prstGeom>
        </p:spPr>
      </p:pic>
      <p:sp>
        <p:nvSpPr>
          <p:cNvPr id="6" name="Rectangle 5">
            <a:extLst>
              <a:ext uri="{FF2B5EF4-FFF2-40B4-BE49-F238E27FC236}">
                <a16:creationId xmlns:a16="http://schemas.microsoft.com/office/drawing/2014/main" id="{141E4087-0E2A-4A6D-83D7-BA7D286C72F4}"/>
              </a:ext>
            </a:extLst>
          </p:cNvPr>
          <p:cNvSpPr/>
          <p:nvPr/>
        </p:nvSpPr>
        <p:spPr>
          <a:xfrm>
            <a:off x="4603881" y="3266250"/>
            <a:ext cx="5798468" cy="923330"/>
          </a:xfrm>
          <a:prstGeom prst="rect">
            <a:avLst/>
          </a:prstGeom>
        </p:spPr>
        <p:txBody>
          <a:bodyPr wrap="square">
            <a:spAutoFit/>
          </a:bodyPr>
          <a:lstStyle/>
          <a:p>
            <a:r>
              <a:rPr lang="en-US" dirty="0">
                <a:solidFill>
                  <a:schemeClr val="tx1">
                    <a:lumMod val="95000"/>
                    <a:lumOff val="5000"/>
                  </a:schemeClr>
                </a:solidFill>
              </a:rPr>
              <a:t>A tool that creates a special zoning district, placed over an existing base zone(s), which identifies special provisions in addition to those in the underlying base zone</a:t>
            </a:r>
          </a:p>
        </p:txBody>
      </p:sp>
    </p:spTree>
    <p:extLst>
      <p:ext uri="{BB962C8B-B14F-4D97-AF65-F5344CB8AC3E}">
        <p14:creationId xmlns:p14="http://schemas.microsoft.com/office/powerpoint/2010/main" val="106903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7DC1158-E693-4482-802B-94CE25A85471}"/>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TOD Subdistricts</a:t>
            </a:r>
          </a:p>
        </p:txBody>
      </p:sp>
      <p:sp>
        <p:nvSpPr>
          <p:cNvPr id="35" name="Rectangle 3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Logo&#10;&#10;Description automatically generated">
            <a:extLst>
              <a:ext uri="{FF2B5EF4-FFF2-40B4-BE49-F238E27FC236}">
                <a16:creationId xmlns:a16="http://schemas.microsoft.com/office/drawing/2014/main" id="{1E16956F-7A01-4138-86CA-ADA31F4F2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92" y="193993"/>
            <a:ext cx="891540" cy="891540"/>
          </a:xfrm>
          <a:prstGeom prst="rect">
            <a:avLst/>
          </a:prstGeom>
        </p:spPr>
      </p:pic>
      <p:graphicFrame>
        <p:nvGraphicFramePr>
          <p:cNvPr id="18" name="Content Placeholder 3">
            <a:extLst>
              <a:ext uri="{FF2B5EF4-FFF2-40B4-BE49-F238E27FC236}">
                <a16:creationId xmlns:a16="http://schemas.microsoft.com/office/drawing/2014/main" id="{BF0B170E-AA4B-497D-84B2-7566947BBA1D}"/>
              </a:ext>
            </a:extLst>
          </p:cNvPr>
          <p:cNvGraphicFramePr>
            <a:graphicFrameLocks noGrp="1"/>
          </p:cNvGraphicFramePr>
          <p:nvPr>
            <p:ph idx="1"/>
            <p:extLst>
              <p:ext uri="{D42A27DB-BD31-4B8C-83A1-F6EECF244321}">
                <p14:modId xmlns:p14="http://schemas.microsoft.com/office/powerpoint/2010/main" val="50194268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62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Map&#10;&#10;Description automatically generated">
            <a:extLst>
              <a:ext uri="{FF2B5EF4-FFF2-40B4-BE49-F238E27FC236}">
                <a16:creationId xmlns:a16="http://schemas.microsoft.com/office/drawing/2014/main" id="{C665E9C3-6EC9-436A-915B-1FDEE7260EFA}"/>
              </a:ext>
            </a:extLst>
          </p:cNvPr>
          <p:cNvPicPr>
            <a:picLocks noChangeAspect="1"/>
          </p:cNvPicPr>
          <p:nvPr/>
        </p:nvPicPr>
        <p:blipFill rotWithShape="1">
          <a:blip r:embed="rId2">
            <a:extLst>
              <a:ext uri="{28A0092B-C50C-407E-A947-70E740481C1C}">
                <a14:useLocalDpi xmlns:a14="http://schemas.microsoft.com/office/drawing/2010/main" val="0"/>
              </a:ext>
            </a:extLst>
          </a:blip>
          <a:srcRect t="2638" b="2361"/>
          <a:stretch/>
        </p:blipFill>
        <p:spPr>
          <a:xfrm>
            <a:off x="0" y="-16452"/>
            <a:ext cx="9364578" cy="6874452"/>
          </a:xfrm>
          <a:prstGeom prst="rect">
            <a:avLst/>
          </a:prstGeom>
        </p:spPr>
      </p:pic>
      <p:grpSp>
        <p:nvGrpSpPr>
          <p:cNvPr id="8" name="Group 7">
            <a:extLst>
              <a:ext uri="{FF2B5EF4-FFF2-40B4-BE49-F238E27FC236}">
                <a16:creationId xmlns:a16="http://schemas.microsoft.com/office/drawing/2014/main" id="{C8120C53-F01A-4042-8B97-29C893E39B77}"/>
              </a:ext>
            </a:extLst>
          </p:cNvPr>
          <p:cNvGrpSpPr/>
          <p:nvPr/>
        </p:nvGrpSpPr>
        <p:grpSpPr>
          <a:xfrm>
            <a:off x="9669729" y="5287744"/>
            <a:ext cx="2325098" cy="1307633"/>
            <a:chOff x="9601200" y="3401794"/>
            <a:chExt cx="2325098" cy="1307633"/>
          </a:xfrm>
        </p:grpSpPr>
        <p:sp>
          <p:nvSpPr>
            <p:cNvPr id="4" name="Rectangle 3">
              <a:extLst>
                <a:ext uri="{FF2B5EF4-FFF2-40B4-BE49-F238E27FC236}">
                  <a16:creationId xmlns:a16="http://schemas.microsoft.com/office/drawing/2014/main" id="{F1066BFE-7535-4054-9F54-143E4E77C76B}"/>
                </a:ext>
              </a:extLst>
            </p:cNvPr>
            <p:cNvSpPr/>
            <p:nvPr/>
          </p:nvSpPr>
          <p:spPr>
            <a:xfrm>
              <a:off x="9601200" y="3562350"/>
              <a:ext cx="619125" cy="333375"/>
            </a:xfrm>
            <a:prstGeom prst="rect">
              <a:avLst/>
            </a:prstGeom>
            <a:solidFill>
              <a:srgbClr val="73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284BCF5-0B8B-4991-B7E8-B1D9CCD03116}"/>
                </a:ext>
              </a:extLst>
            </p:cNvPr>
            <p:cNvSpPr/>
            <p:nvPr/>
          </p:nvSpPr>
          <p:spPr>
            <a:xfrm>
              <a:off x="9613396" y="4219575"/>
              <a:ext cx="619125" cy="333375"/>
            </a:xfrm>
            <a:prstGeom prst="rect">
              <a:avLst/>
            </a:prstGeom>
            <a:solidFill>
              <a:srgbClr val="CD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FDB76D2-0A00-4354-8F28-115B8AFFD82C}"/>
                </a:ext>
              </a:extLst>
            </p:cNvPr>
            <p:cNvSpPr txBox="1"/>
            <p:nvPr/>
          </p:nvSpPr>
          <p:spPr>
            <a:xfrm>
              <a:off x="10306050" y="3401794"/>
              <a:ext cx="1619250" cy="646331"/>
            </a:xfrm>
            <a:prstGeom prst="rect">
              <a:avLst/>
            </a:prstGeom>
            <a:noFill/>
          </p:spPr>
          <p:txBody>
            <a:bodyPr wrap="square" rtlCol="0">
              <a:spAutoFit/>
            </a:bodyPr>
            <a:lstStyle/>
            <a:p>
              <a:r>
                <a:rPr lang="en-US" dirty="0"/>
                <a:t>Waterfront Subdistrict</a:t>
              </a:r>
            </a:p>
          </p:txBody>
        </p:sp>
        <p:sp>
          <p:nvSpPr>
            <p:cNvPr id="22" name="TextBox 21">
              <a:extLst>
                <a:ext uri="{FF2B5EF4-FFF2-40B4-BE49-F238E27FC236}">
                  <a16:creationId xmlns:a16="http://schemas.microsoft.com/office/drawing/2014/main" id="{21F8927D-D58C-4022-95CB-7E51E1937614}"/>
                </a:ext>
              </a:extLst>
            </p:cNvPr>
            <p:cNvSpPr txBox="1"/>
            <p:nvPr/>
          </p:nvSpPr>
          <p:spPr>
            <a:xfrm>
              <a:off x="10307048" y="4063096"/>
              <a:ext cx="1619250" cy="646331"/>
            </a:xfrm>
            <a:prstGeom prst="rect">
              <a:avLst/>
            </a:prstGeom>
            <a:noFill/>
          </p:spPr>
          <p:txBody>
            <a:bodyPr wrap="square" rtlCol="0">
              <a:spAutoFit/>
            </a:bodyPr>
            <a:lstStyle/>
            <a:p>
              <a:r>
                <a:rPr lang="en-US" dirty="0"/>
                <a:t>Business Subdistrict</a:t>
              </a:r>
            </a:p>
          </p:txBody>
        </p:sp>
      </p:grpSp>
      <p:cxnSp>
        <p:nvCxnSpPr>
          <p:cNvPr id="7" name="Straight Arrow Connector 6">
            <a:extLst>
              <a:ext uri="{FF2B5EF4-FFF2-40B4-BE49-F238E27FC236}">
                <a16:creationId xmlns:a16="http://schemas.microsoft.com/office/drawing/2014/main" id="{73191F88-F9EC-49EF-A239-D0C9B6D003A0}"/>
              </a:ext>
            </a:extLst>
          </p:cNvPr>
          <p:cNvCxnSpPr/>
          <p:nvPr/>
        </p:nvCxnSpPr>
        <p:spPr>
          <a:xfrm flipV="1">
            <a:off x="9020175" y="5695950"/>
            <a:ext cx="0" cy="638175"/>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Streetcar">
            <a:extLst>
              <a:ext uri="{FF2B5EF4-FFF2-40B4-BE49-F238E27FC236}">
                <a16:creationId xmlns:a16="http://schemas.microsoft.com/office/drawing/2014/main" id="{A00C5D9A-51E6-480C-BBCF-34742D200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7314" y="4431304"/>
            <a:ext cx="369332" cy="369332"/>
          </a:xfrm>
          <a:prstGeom prst="rect">
            <a:avLst/>
          </a:prstGeom>
        </p:spPr>
      </p:pic>
      <p:pic>
        <p:nvPicPr>
          <p:cNvPr id="13" name="Graphic 12" descr="Streetcar">
            <a:extLst>
              <a:ext uri="{FF2B5EF4-FFF2-40B4-BE49-F238E27FC236}">
                <a16:creationId xmlns:a16="http://schemas.microsoft.com/office/drawing/2014/main" id="{1C52FDC9-5621-45B7-8367-295A55D0FA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2027" y="4840455"/>
            <a:ext cx="369332" cy="369332"/>
          </a:xfrm>
          <a:prstGeom prst="rect">
            <a:avLst/>
          </a:prstGeom>
        </p:spPr>
      </p:pic>
      <p:sp>
        <p:nvSpPr>
          <p:cNvPr id="14" name="TextBox 13">
            <a:extLst>
              <a:ext uri="{FF2B5EF4-FFF2-40B4-BE49-F238E27FC236}">
                <a16:creationId xmlns:a16="http://schemas.microsoft.com/office/drawing/2014/main" id="{079EE45D-57C3-4184-A38C-C44A0E7A3689}"/>
              </a:ext>
            </a:extLst>
          </p:cNvPr>
          <p:cNvSpPr txBox="1"/>
          <p:nvPr/>
        </p:nvSpPr>
        <p:spPr>
          <a:xfrm>
            <a:off x="10344212" y="4840455"/>
            <a:ext cx="1619250" cy="369332"/>
          </a:xfrm>
          <a:prstGeom prst="rect">
            <a:avLst/>
          </a:prstGeom>
          <a:noFill/>
        </p:spPr>
        <p:txBody>
          <a:bodyPr wrap="square" rtlCol="0">
            <a:spAutoFit/>
          </a:bodyPr>
          <a:lstStyle/>
          <a:p>
            <a:r>
              <a:rPr lang="en-US" dirty="0"/>
              <a:t>Train Station</a:t>
            </a:r>
          </a:p>
        </p:txBody>
      </p:sp>
    </p:spTree>
    <p:extLst>
      <p:ext uri="{BB962C8B-B14F-4D97-AF65-F5344CB8AC3E}">
        <p14:creationId xmlns:p14="http://schemas.microsoft.com/office/powerpoint/2010/main" val="306669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33EE4149-2157-4CA9-81C6-38F7B3682C7A}"/>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Permitted Uses</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FA9512E6-173E-4F02-A963-C41AFF85340C}"/>
              </a:ext>
            </a:extLst>
          </p:cNvPr>
          <p:cNvGraphicFramePr>
            <a:graphicFrameLocks noGrp="1"/>
          </p:cNvGraphicFramePr>
          <p:nvPr>
            <p:ph idx="1"/>
            <p:extLst>
              <p:ext uri="{D42A27DB-BD31-4B8C-83A1-F6EECF244321}">
                <p14:modId xmlns:p14="http://schemas.microsoft.com/office/powerpoint/2010/main" val="2098494867"/>
              </p:ext>
            </p:extLst>
          </p:nvPr>
        </p:nvGraphicFramePr>
        <p:xfrm>
          <a:off x="4411500" y="765684"/>
          <a:ext cx="7288130" cy="5646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Logo&#10;&#10;Description automatically generated">
            <a:extLst>
              <a:ext uri="{FF2B5EF4-FFF2-40B4-BE49-F238E27FC236}">
                <a16:creationId xmlns:a16="http://schemas.microsoft.com/office/drawing/2014/main" id="{17CF1955-1724-44E4-A928-62764D8608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949" y="160126"/>
            <a:ext cx="891540" cy="891540"/>
          </a:xfrm>
          <a:prstGeom prst="rect">
            <a:avLst/>
          </a:prstGeom>
        </p:spPr>
      </p:pic>
    </p:spTree>
    <p:extLst>
      <p:ext uri="{BB962C8B-B14F-4D97-AF65-F5344CB8AC3E}">
        <p14:creationId xmlns:p14="http://schemas.microsoft.com/office/powerpoint/2010/main" val="365271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130C54-45D1-49C1-9DBB-16C06F8BDB2F}"/>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Bulk and Dimensional Regulations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Logo&#10;&#10;Description automatically generated">
            <a:extLst>
              <a:ext uri="{FF2B5EF4-FFF2-40B4-BE49-F238E27FC236}">
                <a16:creationId xmlns:a16="http://schemas.microsoft.com/office/drawing/2014/main" id="{F831FCC8-CA82-4AFA-9CDE-2F867A33D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50" y="160126"/>
            <a:ext cx="891540" cy="891540"/>
          </a:xfrm>
          <a:prstGeom prst="rect">
            <a:avLst/>
          </a:prstGeom>
        </p:spPr>
      </p:pic>
      <p:graphicFrame>
        <p:nvGraphicFramePr>
          <p:cNvPr id="5" name="Table 4">
            <a:extLst>
              <a:ext uri="{FF2B5EF4-FFF2-40B4-BE49-F238E27FC236}">
                <a16:creationId xmlns:a16="http://schemas.microsoft.com/office/drawing/2014/main" id="{B5438619-7380-4A05-8815-690712225EEE}"/>
              </a:ext>
            </a:extLst>
          </p:cNvPr>
          <p:cNvGraphicFramePr>
            <a:graphicFrameLocks noGrp="1"/>
          </p:cNvGraphicFramePr>
          <p:nvPr>
            <p:extLst>
              <p:ext uri="{D42A27DB-BD31-4B8C-83A1-F6EECF244321}">
                <p14:modId xmlns:p14="http://schemas.microsoft.com/office/powerpoint/2010/main" val="2963224614"/>
              </p:ext>
            </p:extLst>
          </p:nvPr>
        </p:nvGraphicFramePr>
        <p:xfrm>
          <a:off x="4513664" y="2070618"/>
          <a:ext cx="7029450" cy="2716764"/>
        </p:xfrm>
        <a:graphic>
          <a:graphicData uri="http://schemas.openxmlformats.org/drawingml/2006/table">
            <a:tbl>
              <a:tblPr firstRow="1" firstCol="1" bandRow="1">
                <a:tableStyleId>{5C22544A-7EE6-4342-B048-85BDC9FD1C3A}</a:tableStyleId>
              </a:tblPr>
              <a:tblGrid>
                <a:gridCol w="2739392">
                  <a:extLst>
                    <a:ext uri="{9D8B030D-6E8A-4147-A177-3AD203B41FA5}">
                      <a16:colId xmlns:a16="http://schemas.microsoft.com/office/drawing/2014/main" val="3740058495"/>
                    </a:ext>
                  </a:extLst>
                </a:gridCol>
                <a:gridCol w="2068497">
                  <a:extLst>
                    <a:ext uri="{9D8B030D-6E8A-4147-A177-3AD203B41FA5}">
                      <a16:colId xmlns:a16="http://schemas.microsoft.com/office/drawing/2014/main" val="2860949250"/>
                    </a:ext>
                  </a:extLst>
                </a:gridCol>
                <a:gridCol w="2221561">
                  <a:extLst>
                    <a:ext uri="{9D8B030D-6E8A-4147-A177-3AD203B41FA5}">
                      <a16:colId xmlns:a16="http://schemas.microsoft.com/office/drawing/2014/main" val="759866556"/>
                    </a:ext>
                  </a:extLst>
                </a:gridCol>
              </a:tblGrid>
              <a:tr h="559847">
                <a:tc>
                  <a:txBody>
                    <a:bodyPr/>
                    <a:lstStyle/>
                    <a:p>
                      <a:pPr marL="0" marR="0">
                        <a:spcBef>
                          <a:spcPts val="0"/>
                        </a:spcBef>
                        <a:spcAft>
                          <a:spcPts val="0"/>
                        </a:spcAft>
                      </a:pPr>
                      <a:r>
                        <a:rPr lang="en-US" sz="1400" b="0" dirty="0">
                          <a:solidFill>
                            <a:sysClr val="windowText" lastClr="000000"/>
                          </a:solidFill>
                          <a:effectLst/>
                        </a:rPr>
                        <a:t>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1400" b="1" dirty="0">
                          <a:solidFill>
                            <a:sysClr val="windowText" lastClr="000000"/>
                          </a:solidFill>
                          <a:effectLst/>
                        </a:rPr>
                        <a:t>TOD Overlay - Business Subdistrict</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1400" b="1" dirty="0">
                          <a:solidFill>
                            <a:sysClr val="windowText" lastClr="000000"/>
                          </a:solidFill>
                          <a:effectLst/>
                        </a:rPr>
                        <a:t>TOD Overlay - Waterfront Subdistrict</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750825133"/>
                  </a:ext>
                </a:extLst>
              </a:tr>
              <a:tr h="266330">
                <a:tc>
                  <a:txBody>
                    <a:bodyPr/>
                    <a:lstStyle/>
                    <a:p>
                      <a:pPr marL="0" marR="0">
                        <a:spcBef>
                          <a:spcPts val="0"/>
                        </a:spcBef>
                        <a:spcAft>
                          <a:spcPts val="0"/>
                        </a:spcAft>
                      </a:pPr>
                      <a:r>
                        <a:rPr lang="en-US" sz="1400" b="0" dirty="0">
                          <a:solidFill>
                            <a:sysClr val="windowText" lastClr="000000"/>
                          </a:solidFill>
                          <a:effectLst/>
                        </a:rPr>
                        <a:t>Minimum Lot Size</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None</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2 acres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657068"/>
                  </a:ext>
                </a:extLst>
              </a:tr>
              <a:tr h="248575">
                <a:tc>
                  <a:txBody>
                    <a:bodyPr/>
                    <a:lstStyle/>
                    <a:p>
                      <a:pPr marL="0" marR="0">
                        <a:spcBef>
                          <a:spcPts val="0"/>
                        </a:spcBef>
                        <a:spcAft>
                          <a:spcPts val="0"/>
                        </a:spcAft>
                      </a:pPr>
                      <a:r>
                        <a:rPr lang="en-US" sz="1400" b="0" dirty="0">
                          <a:solidFill>
                            <a:sysClr val="windowText" lastClr="000000"/>
                          </a:solidFill>
                          <a:effectLst/>
                        </a:rPr>
                        <a:t>Maximum Building Coverage</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80%</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30%</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6228736"/>
                  </a:ext>
                </a:extLst>
              </a:tr>
              <a:tr h="878889">
                <a:tc>
                  <a:txBody>
                    <a:bodyPr/>
                    <a:lstStyle/>
                    <a:p>
                      <a:pPr marL="0" marR="0">
                        <a:spcBef>
                          <a:spcPts val="0"/>
                        </a:spcBef>
                        <a:spcAft>
                          <a:spcPts val="0"/>
                        </a:spcAft>
                      </a:pPr>
                      <a:r>
                        <a:rPr lang="en-US" sz="1400" b="0" dirty="0">
                          <a:solidFill>
                            <a:sysClr val="windowText" lastClr="000000"/>
                          </a:solidFill>
                          <a:effectLst/>
                        </a:rPr>
                        <a:t>Maximum Building Height</a:t>
                      </a:r>
                    </a:p>
                    <a:p>
                      <a:pPr marL="0" marR="0">
                        <a:spcBef>
                          <a:spcPts val="0"/>
                        </a:spcBef>
                        <a:spcAft>
                          <a:spcPts val="0"/>
                        </a:spcAft>
                      </a:pPr>
                      <a:r>
                        <a:rPr lang="en-US" sz="1400" b="0" dirty="0">
                          <a:solidFill>
                            <a:sysClr val="windowText" lastClr="000000"/>
                          </a:solidFill>
                          <a:effectLst/>
                        </a:rPr>
                        <a:t>      Without Surface Parking Below</a:t>
                      </a:r>
                    </a:p>
                    <a:p>
                      <a:pPr marL="0" marR="0">
                        <a:spcBef>
                          <a:spcPts val="0"/>
                        </a:spcBef>
                        <a:spcAft>
                          <a:spcPts val="0"/>
                        </a:spcAft>
                      </a:pPr>
                      <a:r>
                        <a:rPr lang="en-US" sz="1400" b="0" dirty="0">
                          <a:solidFill>
                            <a:sysClr val="windowText" lastClr="000000"/>
                          </a:solidFill>
                          <a:effectLst/>
                        </a:rPr>
                        <a:t> </a:t>
                      </a:r>
                    </a:p>
                    <a:p>
                      <a:pPr marL="0" marR="0">
                        <a:spcBef>
                          <a:spcPts val="0"/>
                        </a:spcBef>
                        <a:spcAft>
                          <a:spcPts val="0"/>
                        </a:spcAft>
                      </a:pPr>
                      <a:r>
                        <a:rPr lang="en-US" sz="1400" b="0" dirty="0">
                          <a:solidFill>
                            <a:sysClr val="windowText" lastClr="000000"/>
                          </a:solidFill>
                          <a:effectLst/>
                        </a:rPr>
                        <a:t>      With Surface Parking Below</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 </a:t>
                      </a:r>
                    </a:p>
                    <a:p>
                      <a:pPr marL="0" marR="0" algn="ctr">
                        <a:spcBef>
                          <a:spcPts val="0"/>
                        </a:spcBef>
                        <a:spcAft>
                          <a:spcPts val="0"/>
                        </a:spcAft>
                      </a:pPr>
                      <a:r>
                        <a:rPr lang="en-US" sz="1400" b="0" dirty="0">
                          <a:solidFill>
                            <a:sysClr val="windowText" lastClr="000000"/>
                          </a:solidFill>
                          <a:effectLst/>
                        </a:rPr>
                        <a:t>3 stories and 40 feet</a:t>
                      </a:r>
                    </a:p>
                    <a:p>
                      <a:pPr marL="0" marR="0" algn="ctr">
                        <a:spcBef>
                          <a:spcPts val="0"/>
                        </a:spcBef>
                        <a:spcAft>
                          <a:spcPts val="0"/>
                        </a:spcAft>
                      </a:pPr>
                      <a:r>
                        <a:rPr lang="en-US" sz="1400" b="0" dirty="0">
                          <a:solidFill>
                            <a:sysClr val="windowText" lastClr="000000"/>
                          </a:solidFill>
                          <a:effectLst/>
                        </a:rPr>
                        <a:t> </a:t>
                      </a:r>
                    </a:p>
                    <a:p>
                      <a:pPr marL="0" marR="0" algn="ctr">
                        <a:spcBef>
                          <a:spcPts val="0"/>
                        </a:spcBef>
                        <a:spcAft>
                          <a:spcPts val="0"/>
                        </a:spcAft>
                      </a:pPr>
                      <a:r>
                        <a:rPr lang="en-US" sz="1400" b="0" dirty="0">
                          <a:solidFill>
                            <a:sysClr val="windowText" lastClr="000000"/>
                          </a:solidFill>
                          <a:effectLst/>
                        </a:rPr>
                        <a:t>4 stories and 50 feet</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 </a:t>
                      </a:r>
                    </a:p>
                    <a:p>
                      <a:pPr marL="0" marR="0" algn="ctr">
                        <a:spcBef>
                          <a:spcPts val="0"/>
                        </a:spcBef>
                        <a:spcAft>
                          <a:spcPts val="0"/>
                        </a:spcAft>
                      </a:pPr>
                      <a:r>
                        <a:rPr lang="en-US" sz="1400" b="0" dirty="0">
                          <a:solidFill>
                            <a:sysClr val="windowText" lastClr="000000"/>
                          </a:solidFill>
                          <a:effectLst/>
                        </a:rPr>
                        <a:t>3 stories and 40 feet</a:t>
                      </a:r>
                    </a:p>
                    <a:p>
                      <a:pPr marL="0" marR="0" algn="ctr">
                        <a:spcBef>
                          <a:spcPts val="0"/>
                        </a:spcBef>
                        <a:spcAft>
                          <a:spcPts val="0"/>
                        </a:spcAft>
                      </a:pPr>
                      <a:r>
                        <a:rPr lang="en-US" sz="1400" b="0" dirty="0">
                          <a:solidFill>
                            <a:sysClr val="windowText" lastClr="000000"/>
                          </a:solidFill>
                          <a:effectLst/>
                        </a:rPr>
                        <a:t> </a:t>
                      </a:r>
                    </a:p>
                    <a:p>
                      <a:pPr marL="0" marR="0" algn="ctr">
                        <a:spcBef>
                          <a:spcPts val="0"/>
                        </a:spcBef>
                        <a:spcAft>
                          <a:spcPts val="0"/>
                        </a:spcAft>
                      </a:pPr>
                      <a:r>
                        <a:rPr lang="en-US" sz="1400" b="0" dirty="0">
                          <a:solidFill>
                            <a:sysClr val="windowText" lastClr="000000"/>
                          </a:solidFill>
                          <a:effectLst/>
                        </a:rPr>
                        <a:t>4 stories and 50 feet</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381494"/>
                  </a:ext>
                </a:extLst>
              </a:tr>
              <a:tr h="257453">
                <a:tc>
                  <a:txBody>
                    <a:bodyPr/>
                    <a:lstStyle/>
                    <a:p>
                      <a:pPr marL="0" marR="0">
                        <a:spcBef>
                          <a:spcPts val="0"/>
                        </a:spcBef>
                        <a:spcAft>
                          <a:spcPts val="0"/>
                        </a:spcAft>
                      </a:pPr>
                      <a:r>
                        <a:rPr lang="en-US" sz="1400" b="0" dirty="0">
                          <a:solidFill>
                            <a:sysClr val="windowText" lastClr="000000"/>
                          </a:solidFill>
                          <a:effectLst/>
                        </a:rPr>
                        <a:t>Minimum Front Yard</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10 feet</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25 feet</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8067839"/>
                  </a:ext>
                </a:extLst>
              </a:tr>
              <a:tr h="230819">
                <a:tc>
                  <a:txBody>
                    <a:bodyPr/>
                    <a:lstStyle/>
                    <a:p>
                      <a:pPr marL="0" marR="0">
                        <a:spcBef>
                          <a:spcPts val="0"/>
                        </a:spcBef>
                        <a:spcAft>
                          <a:spcPts val="0"/>
                        </a:spcAft>
                      </a:pPr>
                      <a:r>
                        <a:rPr lang="en-US" sz="1400" b="0" dirty="0">
                          <a:solidFill>
                            <a:sysClr val="windowText" lastClr="000000"/>
                          </a:solidFill>
                          <a:effectLst/>
                        </a:rPr>
                        <a:t>Minimum Side Yard(s)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0 feet</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20 feet each side yard</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420594"/>
                  </a:ext>
                </a:extLst>
              </a:tr>
              <a:tr h="274851">
                <a:tc>
                  <a:txBody>
                    <a:bodyPr/>
                    <a:lstStyle/>
                    <a:p>
                      <a:pPr marL="0" marR="0">
                        <a:spcBef>
                          <a:spcPts val="0"/>
                        </a:spcBef>
                        <a:spcAft>
                          <a:spcPts val="0"/>
                        </a:spcAft>
                      </a:pPr>
                      <a:r>
                        <a:rPr lang="en-US" sz="1400" b="0" dirty="0">
                          <a:solidFill>
                            <a:sysClr val="windowText" lastClr="000000"/>
                          </a:solidFill>
                          <a:effectLst/>
                        </a:rPr>
                        <a:t>Minimum Rear Yard</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10 feet</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ysClr val="windowText" lastClr="000000"/>
                          </a:solidFill>
                          <a:effectLst/>
                        </a:rPr>
                        <a:t>25 feet</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801803"/>
                  </a:ext>
                </a:extLst>
              </a:tr>
            </a:tbl>
          </a:graphicData>
        </a:graphic>
      </p:graphicFrame>
    </p:spTree>
    <p:extLst>
      <p:ext uri="{BB962C8B-B14F-4D97-AF65-F5344CB8AC3E}">
        <p14:creationId xmlns:p14="http://schemas.microsoft.com/office/powerpoint/2010/main" val="341162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020135D7-54C1-4AFD-B5B9-968D21AC9C90}"/>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Parking Regulations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Logo&#10;&#10;Description automatically generated">
            <a:extLst>
              <a:ext uri="{FF2B5EF4-FFF2-40B4-BE49-F238E27FC236}">
                <a16:creationId xmlns:a16="http://schemas.microsoft.com/office/drawing/2014/main" id="{C44C838F-2852-465D-9974-68F319E69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30" y="160126"/>
            <a:ext cx="891540" cy="891540"/>
          </a:xfrm>
          <a:prstGeom prst="rect">
            <a:avLst/>
          </a:prstGeom>
        </p:spPr>
      </p:pic>
      <p:graphicFrame>
        <p:nvGraphicFramePr>
          <p:cNvPr id="2" name="Table 1">
            <a:extLst>
              <a:ext uri="{FF2B5EF4-FFF2-40B4-BE49-F238E27FC236}">
                <a16:creationId xmlns:a16="http://schemas.microsoft.com/office/drawing/2014/main" id="{3A54ED36-1F1A-4544-A4CF-02FF488E9D4C}"/>
              </a:ext>
            </a:extLst>
          </p:cNvPr>
          <p:cNvGraphicFramePr>
            <a:graphicFrameLocks noGrp="1"/>
          </p:cNvGraphicFramePr>
          <p:nvPr>
            <p:extLst>
              <p:ext uri="{D42A27DB-BD31-4B8C-83A1-F6EECF244321}">
                <p14:modId xmlns:p14="http://schemas.microsoft.com/office/powerpoint/2010/main" val="447002749"/>
              </p:ext>
            </p:extLst>
          </p:nvPr>
        </p:nvGraphicFramePr>
        <p:xfrm>
          <a:off x="4413019" y="1690320"/>
          <a:ext cx="7053934" cy="3384802"/>
        </p:xfrm>
        <a:graphic>
          <a:graphicData uri="http://schemas.openxmlformats.org/drawingml/2006/table">
            <a:tbl>
              <a:tblPr firstRow="1" firstCol="1" bandRow="1">
                <a:tableStyleId>{5C22544A-7EE6-4342-B048-85BDC9FD1C3A}</a:tableStyleId>
              </a:tblPr>
              <a:tblGrid>
                <a:gridCol w="2996839">
                  <a:extLst>
                    <a:ext uri="{9D8B030D-6E8A-4147-A177-3AD203B41FA5}">
                      <a16:colId xmlns:a16="http://schemas.microsoft.com/office/drawing/2014/main" val="636457805"/>
                    </a:ext>
                  </a:extLst>
                </a:gridCol>
                <a:gridCol w="2053594">
                  <a:extLst>
                    <a:ext uri="{9D8B030D-6E8A-4147-A177-3AD203B41FA5}">
                      <a16:colId xmlns:a16="http://schemas.microsoft.com/office/drawing/2014/main" val="2570532660"/>
                    </a:ext>
                  </a:extLst>
                </a:gridCol>
                <a:gridCol w="2003501">
                  <a:extLst>
                    <a:ext uri="{9D8B030D-6E8A-4147-A177-3AD203B41FA5}">
                      <a16:colId xmlns:a16="http://schemas.microsoft.com/office/drawing/2014/main" val="3741552034"/>
                    </a:ext>
                  </a:extLst>
                </a:gridCol>
              </a:tblGrid>
              <a:tr h="307156">
                <a:tc>
                  <a:txBody>
                    <a:bodyPr/>
                    <a:lstStyle/>
                    <a:p>
                      <a:pPr marL="0" marR="0" algn="ctr">
                        <a:spcBef>
                          <a:spcPts val="0"/>
                        </a:spcBef>
                        <a:spcAft>
                          <a:spcPts val="0"/>
                        </a:spcAft>
                      </a:pPr>
                      <a:r>
                        <a:rPr lang="en-US" sz="1400" dirty="0">
                          <a:solidFill>
                            <a:sysClr val="windowText" lastClr="000000"/>
                          </a:solidFill>
                          <a:effectLst/>
                        </a:rPr>
                        <a:t>Use</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1400" dirty="0">
                          <a:solidFill>
                            <a:sysClr val="windowText" lastClr="000000"/>
                          </a:solidFill>
                          <a:effectLst/>
                        </a:rPr>
                        <a:t>TOD Business District</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1400" dirty="0">
                          <a:solidFill>
                            <a:sysClr val="windowText" lastClr="000000"/>
                          </a:solidFill>
                          <a:effectLst/>
                        </a:rPr>
                        <a:t>TOD Waterfront District</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809158901"/>
                  </a:ext>
                </a:extLst>
              </a:tr>
              <a:tr h="297183">
                <a:tc>
                  <a:txBody>
                    <a:bodyPr/>
                    <a:lstStyle/>
                    <a:p>
                      <a:pPr marL="0" marR="0" algn="l">
                        <a:spcBef>
                          <a:spcPts val="0"/>
                        </a:spcBef>
                        <a:spcAft>
                          <a:spcPts val="0"/>
                        </a:spcAft>
                      </a:pPr>
                      <a:r>
                        <a:rPr lang="en-US" sz="1400" b="0" dirty="0">
                          <a:solidFill>
                            <a:sysClr val="windowText" lastClr="000000"/>
                          </a:solidFill>
                          <a:effectLst/>
                        </a:rPr>
                        <a:t>Retail/Commercial</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1 space per 300 SF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See §625-35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1501593"/>
                  </a:ext>
                </a:extLst>
              </a:tr>
              <a:tr h="416807">
                <a:tc>
                  <a:txBody>
                    <a:bodyPr/>
                    <a:lstStyle/>
                    <a:p>
                      <a:pPr marL="0" marR="0" algn="l">
                        <a:spcBef>
                          <a:spcPts val="0"/>
                        </a:spcBef>
                        <a:spcAft>
                          <a:spcPts val="0"/>
                        </a:spcAft>
                      </a:pPr>
                      <a:r>
                        <a:rPr lang="en-US" sz="1400" b="0" dirty="0">
                          <a:solidFill>
                            <a:sysClr val="windowText" lastClr="000000"/>
                          </a:solidFill>
                          <a:effectLst/>
                        </a:rPr>
                        <a:t>Multiple Dwelling/Apartment House: Studios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1 space per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1 space per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637510"/>
                  </a:ext>
                </a:extLst>
              </a:tr>
              <a:tr h="496558">
                <a:tc>
                  <a:txBody>
                    <a:bodyPr/>
                    <a:lstStyle/>
                    <a:p>
                      <a:pPr marL="0" marR="0" algn="l">
                        <a:spcBef>
                          <a:spcPts val="0"/>
                        </a:spcBef>
                        <a:spcAft>
                          <a:spcPts val="0"/>
                        </a:spcAft>
                      </a:pPr>
                      <a:r>
                        <a:rPr lang="en-US" sz="1400" b="0" dirty="0">
                          <a:solidFill>
                            <a:sysClr val="windowText" lastClr="000000"/>
                          </a:solidFill>
                          <a:effectLst/>
                        </a:rPr>
                        <a:t>Multiple Dwelling/Apartment House: One-bedroom units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1 space per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1.3 spaces per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958415"/>
                  </a:ext>
                </a:extLst>
              </a:tr>
              <a:tr h="497149">
                <a:tc>
                  <a:txBody>
                    <a:bodyPr/>
                    <a:lstStyle/>
                    <a:p>
                      <a:pPr marL="0" marR="0" algn="l">
                        <a:spcBef>
                          <a:spcPts val="0"/>
                        </a:spcBef>
                        <a:spcAft>
                          <a:spcPts val="0"/>
                        </a:spcAft>
                      </a:pPr>
                      <a:r>
                        <a:rPr lang="en-US" sz="1400" b="0" dirty="0">
                          <a:solidFill>
                            <a:sysClr val="windowText" lastClr="000000"/>
                          </a:solidFill>
                          <a:effectLst/>
                        </a:rPr>
                        <a:t>Multiple Dwelling/Apartment House: Two-bedroom units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1.5 spaces per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1.75 spaces per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681085"/>
                  </a:ext>
                </a:extLst>
              </a:tr>
              <a:tr h="559293">
                <a:tc>
                  <a:txBody>
                    <a:bodyPr/>
                    <a:lstStyle/>
                    <a:p>
                      <a:pPr marL="0" marR="0" algn="l">
                        <a:spcBef>
                          <a:spcPts val="0"/>
                        </a:spcBef>
                        <a:spcAft>
                          <a:spcPts val="0"/>
                        </a:spcAft>
                      </a:pPr>
                      <a:r>
                        <a:rPr lang="en-US" sz="1400" b="0" dirty="0">
                          <a:solidFill>
                            <a:sysClr val="windowText" lastClr="000000"/>
                          </a:solidFill>
                          <a:effectLst/>
                        </a:rPr>
                        <a:t>Multiple Dwelling/Apartment House: Three-or-more bedroom units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1.75 spaces per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rPr>
                        <a:t>2 spaces per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3347304"/>
                  </a:ext>
                </a:extLst>
              </a:tr>
              <a:tr h="800743">
                <a:tc>
                  <a:txBody>
                    <a:bodyPr/>
                    <a:lstStyle/>
                    <a:p>
                      <a:pPr marL="0" marR="0" algn="l">
                        <a:spcBef>
                          <a:spcPts val="0"/>
                        </a:spcBef>
                        <a:spcAft>
                          <a:spcPts val="0"/>
                        </a:spcAft>
                      </a:pPr>
                      <a:r>
                        <a:rPr lang="en-US" sz="1400" b="0" dirty="0">
                          <a:solidFill>
                            <a:sysClr val="windowText" lastClr="000000"/>
                          </a:solidFill>
                          <a:effectLst/>
                        </a:rPr>
                        <a:t>All Other Permitted Uses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spcBef>
                          <a:spcPts val="0"/>
                        </a:spcBef>
                        <a:spcAft>
                          <a:spcPts val="0"/>
                        </a:spcAft>
                      </a:pPr>
                      <a:r>
                        <a:rPr lang="en-US" sz="1400" dirty="0">
                          <a:effectLst/>
                        </a:rPr>
                        <a:t>Shall comply with the parking requirements outlined in §§625-35 and/or 625-38 of the Village Zoning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86796646"/>
                  </a:ext>
                </a:extLst>
              </a:tr>
            </a:tbl>
          </a:graphicData>
        </a:graphic>
      </p:graphicFrame>
      <p:sp>
        <p:nvSpPr>
          <p:cNvPr id="3" name="TextBox 2">
            <a:extLst>
              <a:ext uri="{FF2B5EF4-FFF2-40B4-BE49-F238E27FC236}">
                <a16:creationId xmlns:a16="http://schemas.microsoft.com/office/drawing/2014/main" id="{0B8A80CA-E8FF-4B2E-91DE-1ECAA01A0990}"/>
              </a:ext>
            </a:extLst>
          </p:cNvPr>
          <p:cNvSpPr txBox="1"/>
          <p:nvPr/>
        </p:nvSpPr>
        <p:spPr>
          <a:xfrm>
            <a:off x="4359747" y="5065597"/>
            <a:ext cx="6191250" cy="276999"/>
          </a:xfrm>
          <a:prstGeom prst="rect">
            <a:avLst/>
          </a:prstGeom>
          <a:noFill/>
        </p:spPr>
        <p:txBody>
          <a:bodyPr wrap="square" rtlCol="0">
            <a:spAutoFit/>
          </a:bodyPr>
          <a:lstStyle/>
          <a:p>
            <a:r>
              <a:rPr lang="en-US" sz="1200" dirty="0"/>
              <a:t>Note: A minimum of one parking space per unit must be accommodated on site</a:t>
            </a:r>
          </a:p>
        </p:txBody>
      </p:sp>
    </p:spTree>
    <p:extLst>
      <p:ext uri="{BB962C8B-B14F-4D97-AF65-F5344CB8AC3E}">
        <p14:creationId xmlns:p14="http://schemas.microsoft.com/office/powerpoint/2010/main" val="230306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701452-F2C0-4B39-887B-837D5FFB1852}"/>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Two Step Application Process</a:t>
            </a:r>
          </a:p>
        </p:txBody>
      </p:sp>
      <p:sp>
        <p:nvSpPr>
          <p:cNvPr id="17" name="Rectangle 1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Logo&#10;&#10;Description automatically generated">
            <a:extLst>
              <a:ext uri="{FF2B5EF4-FFF2-40B4-BE49-F238E27FC236}">
                <a16:creationId xmlns:a16="http://schemas.microsoft.com/office/drawing/2014/main" id="{C74F5372-2177-43E8-98CA-E327B8B84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72" y="160126"/>
            <a:ext cx="891540" cy="891540"/>
          </a:xfrm>
          <a:prstGeom prst="rect">
            <a:avLst/>
          </a:prstGeom>
        </p:spPr>
      </p:pic>
      <p:sp>
        <p:nvSpPr>
          <p:cNvPr id="33" name="Rectangle: Rounded Corners 32">
            <a:extLst>
              <a:ext uri="{FF2B5EF4-FFF2-40B4-BE49-F238E27FC236}">
                <a16:creationId xmlns:a16="http://schemas.microsoft.com/office/drawing/2014/main" id="{EFF9EF27-E522-48F5-9B6D-93B3F44C3E61}"/>
              </a:ext>
            </a:extLst>
          </p:cNvPr>
          <p:cNvSpPr/>
          <p:nvPr/>
        </p:nvSpPr>
        <p:spPr>
          <a:xfrm>
            <a:off x="4715308" y="963592"/>
            <a:ext cx="2059619" cy="234370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An applicant may petition the Village Board of Trustees and file with the Superintendent of Buildings.</a:t>
            </a:r>
          </a:p>
        </p:txBody>
      </p:sp>
      <p:sp>
        <p:nvSpPr>
          <p:cNvPr id="34" name="Rectangle: Rounded Corners 33">
            <a:extLst>
              <a:ext uri="{FF2B5EF4-FFF2-40B4-BE49-F238E27FC236}">
                <a16:creationId xmlns:a16="http://schemas.microsoft.com/office/drawing/2014/main" id="{B7984BC0-71A2-495E-8102-1DA6B0DF2911}"/>
              </a:ext>
            </a:extLst>
          </p:cNvPr>
          <p:cNvSpPr/>
          <p:nvPr/>
        </p:nvSpPr>
        <p:spPr>
          <a:xfrm>
            <a:off x="6863405" y="963592"/>
            <a:ext cx="2059619" cy="2343705"/>
          </a:xfrm>
          <a:prstGeom prst="round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Within 60 days, the Board of Trustees shall decide to either advance the preliminary application for further consideration or deny the preliminary application and end the consideration of such application.</a:t>
            </a:r>
          </a:p>
        </p:txBody>
      </p:sp>
      <p:sp>
        <p:nvSpPr>
          <p:cNvPr id="36" name="Rectangle: Rounded Corners 35">
            <a:extLst>
              <a:ext uri="{FF2B5EF4-FFF2-40B4-BE49-F238E27FC236}">
                <a16:creationId xmlns:a16="http://schemas.microsoft.com/office/drawing/2014/main" id="{0A2AC1BD-A591-4C97-B85E-DC3591CE4F8B}"/>
              </a:ext>
            </a:extLst>
          </p:cNvPr>
          <p:cNvSpPr/>
          <p:nvPr/>
        </p:nvSpPr>
        <p:spPr>
          <a:xfrm>
            <a:off x="4740475" y="4018747"/>
            <a:ext cx="2059619" cy="2343705"/>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If the Board of Trustees decides to entertain an application, the applicant will need to submit a detailed set of plans and other materials.</a:t>
            </a:r>
          </a:p>
        </p:txBody>
      </p:sp>
      <p:sp>
        <p:nvSpPr>
          <p:cNvPr id="37" name="Rectangle: Rounded Corners 36">
            <a:extLst>
              <a:ext uri="{FF2B5EF4-FFF2-40B4-BE49-F238E27FC236}">
                <a16:creationId xmlns:a16="http://schemas.microsoft.com/office/drawing/2014/main" id="{34715A4E-D6CB-4463-9892-26EEA5CB4AAC}"/>
              </a:ext>
            </a:extLst>
          </p:cNvPr>
          <p:cNvSpPr/>
          <p:nvPr/>
        </p:nvSpPr>
        <p:spPr>
          <a:xfrm>
            <a:off x="6888572" y="4018746"/>
            <a:ext cx="2059619" cy="2343705"/>
          </a:xfrm>
          <a:prstGeom prst="round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Once all materials have been submitted, a public hearing will be scheduled within 60 days.</a:t>
            </a:r>
          </a:p>
        </p:txBody>
      </p:sp>
      <p:sp>
        <p:nvSpPr>
          <p:cNvPr id="38" name="Rectangle: Rounded Corners 37">
            <a:extLst>
              <a:ext uri="{FF2B5EF4-FFF2-40B4-BE49-F238E27FC236}">
                <a16:creationId xmlns:a16="http://schemas.microsoft.com/office/drawing/2014/main" id="{1D632185-3202-49EC-A2E1-3595847DDED4}"/>
              </a:ext>
            </a:extLst>
          </p:cNvPr>
          <p:cNvSpPr/>
          <p:nvPr/>
        </p:nvSpPr>
        <p:spPr>
          <a:xfrm>
            <a:off x="9036669" y="4018745"/>
            <a:ext cx="2059619" cy="2343705"/>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The Board of Trustees will deny, approve or approve with modifications/ conditions within 60 days of the close of the public hearing.</a:t>
            </a:r>
          </a:p>
        </p:txBody>
      </p:sp>
      <p:sp>
        <p:nvSpPr>
          <p:cNvPr id="39" name="TextBox 38">
            <a:extLst>
              <a:ext uri="{FF2B5EF4-FFF2-40B4-BE49-F238E27FC236}">
                <a16:creationId xmlns:a16="http://schemas.microsoft.com/office/drawing/2014/main" id="{635DADED-7019-4580-82E9-9CA8AE9F8272}"/>
              </a:ext>
            </a:extLst>
          </p:cNvPr>
          <p:cNvSpPr txBox="1"/>
          <p:nvPr/>
        </p:nvSpPr>
        <p:spPr>
          <a:xfrm>
            <a:off x="4623151" y="536453"/>
            <a:ext cx="4353886" cy="369332"/>
          </a:xfrm>
          <a:prstGeom prst="rect">
            <a:avLst/>
          </a:prstGeom>
          <a:noFill/>
        </p:spPr>
        <p:txBody>
          <a:bodyPr wrap="square" rtlCol="0">
            <a:spAutoFit/>
          </a:bodyPr>
          <a:lstStyle/>
          <a:p>
            <a:r>
              <a:rPr lang="en-US" dirty="0"/>
              <a:t>Step 1: Preliminary Application</a:t>
            </a:r>
          </a:p>
        </p:txBody>
      </p:sp>
      <p:sp>
        <p:nvSpPr>
          <p:cNvPr id="40" name="TextBox 39">
            <a:extLst>
              <a:ext uri="{FF2B5EF4-FFF2-40B4-BE49-F238E27FC236}">
                <a16:creationId xmlns:a16="http://schemas.microsoft.com/office/drawing/2014/main" id="{162D258D-169F-4989-B407-6275D991AC03}"/>
              </a:ext>
            </a:extLst>
          </p:cNvPr>
          <p:cNvSpPr txBox="1"/>
          <p:nvPr/>
        </p:nvSpPr>
        <p:spPr>
          <a:xfrm>
            <a:off x="4623151" y="3625365"/>
            <a:ext cx="4353886" cy="369332"/>
          </a:xfrm>
          <a:prstGeom prst="rect">
            <a:avLst/>
          </a:prstGeom>
          <a:noFill/>
        </p:spPr>
        <p:txBody>
          <a:bodyPr wrap="square" rtlCol="0">
            <a:spAutoFit/>
          </a:bodyPr>
          <a:lstStyle/>
          <a:p>
            <a:r>
              <a:rPr lang="en-US" dirty="0"/>
              <a:t>Step 2: Final Application</a:t>
            </a:r>
          </a:p>
        </p:txBody>
      </p:sp>
    </p:spTree>
    <p:extLst>
      <p:ext uri="{BB962C8B-B14F-4D97-AF65-F5344CB8AC3E}">
        <p14:creationId xmlns:p14="http://schemas.microsoft.com/office/powerpoint/2010/main" val="131611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56B51CCB-204C-4792-ABF6-AEB6FD5D2786}"/>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Sustainability Component</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Logo&#10;&#10;Description automatically generated">
            <a:extLst>
              <a:ext uri="{FF2B5EF4-FFF2-40B4-BE49-F238E27FC236}">
                <a16:creationId xmlns:a16="http://schemas.microsoft.com/office/drawing/2014/main" id="{578590BF-D103-413F-88F5-6149363B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18" y="160126"/>
            <a:ext cx="891540" cy="891540"/>
          </a:xfrm>
          <a:prstGeom prst="rect">
            <a:avLst/>
          </a:prstGeom>
        </p:spPr>
      </p:pic>
      <p:sp>
        <p:nvSpPr>
          <p:cNvPr id="2" name="Rectangle: Rounded Corners 1">
            <a:extLst>
              <a:ext uri="{FF2B5EF4-FFF2-40B4-BE49-F238E27FC236}">
                <a16:creationId xmlns:a16="http://schemas.microsoft.com/office/drawing/2014/main" id="{A066B80E-142E-48D9-A2ED-2BBA31E00D3F}"/>
              </a:ext>
            </a:extLst>
          </p:cNvPr>
          <p:cNvSpPr/>
          <p:nvPr/>
        </p:nvSpPr>
        <p:spPr>
          <a:xfrm>
            <a:off x="4655890" y="1569398"/>
            <a:ext cx="6543413" cy="1518407"/>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dirty="0"/>
              <a:t>Sustainability and green building refer to the practice of creating buildings using a process that is environmentally responsible and resource-efficient throughout a building’s life-cycle.</a:t>
            </a:r>
          </a:p>
        </p:txBody>
      </p:sp>
      <p:sp>
        <p:nvSpPr>
          <p:cNvPr id="10" name="Rectangle: Rounded Corners 9">
            <a:extLst>
              <a:ext uri="{FF2B5EF4-FFF2-40B4-BE49-F238E27FC236}">
                <a16:creationId xmlns:a16="http://schemas.microsoft.com/office/drawing/2014/main" id="{791B9D59-67B7-4FB2-A276-1130A53269D1}"/>
              </a:ext>
            </a:extLst>
          </p:cNvPr>
          <p:cNvSpPr/>
          <p:nvPr/>
        </p:nvSpPr>
        <p:spPr>
          <a:xfrm>
            <a:off x="4655890" y="3223427"/>
            <a:ext cx="6543413" cy="1518407"/>
          </a:xfrm>
          <a:prstGeom prst="round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All development would be compliant with State and Federal regulations including, but not limited to, the Federal Emergency Management Agency and New York State Energy Conservation Construction Code.</a:t>
            </a:r>
          </a:p>
        </p:txBody>
      </p:sp>
    </p:spTree>
    <p:extLst>
      <p:ext uri="{BB962C8B-B14F-4D97-AF65-F5344CB8AC3E}">
        <p14:creationId xmlns:p14="http://schemas.microsoft.com/office/powerpoint/2010/main" val="2715619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7D44-FD49-4CCE-8232-C05D93168616}"/>
              </a:ext>
            </a:extLst>
          </p:cNvPr>
          <p:cNvSpPr>
            <a:spLocks noGrp="1"/>
          </p:cNvSpPr>
          <p:nvPr>
            <p:ph type="title"/>
          </p:nvPr>
        </p:nvSpPr>
        <p:spPr>
          <a:xfrm>
            <a:off x="1097280" y="286603"/>
            <a:ext cx="10058400" cy="1450757"/>
          </a:xfrm>
        </p:spPr>
        <p:txBody>
          <a:bodyPr>
            <a:normAutofit/>
          </a:bodyPr>
          <a:lstStyle/>
          <a:p>
            <a:r>
              <a:rPr lang="en-US" dirty="0"/>
              <a:t>Next Steps</a:t>
            </a:r>
          </a:p>
        </p:txBody>
      </p:sp>
      <p:pic>
        <p:nvPicPr>
          <p:cNvPr id="4" name="Picture 3" descr="Logo&#10;&#10;Description automatically generated">
            <a:extLst>
              <a:ext uri="{FF2B5EF4-FFF2-40B4-BE49-F238E27FC236}">
                <a16:creationId xmlns:a16="http://schemas.microsoft.com/office/drawing/2014/main" id="{9F43B77C-E12B-482C-9694-5DF6FE565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84" y="81865"/>
            <a:ext cx="891540" cy="891540"/>
          </a:xfrm>
          <a:prstGeom prst="rect">
            <a:avLst/>
          </a:prstGeom>
        </p:spPr>
      </p:pic>
      <p:graphicFrame>
        <p:nvGraphicFramePr>
          <p:cNvPr id="16" name="Content Placeholder 2">
            <a:extLst>
              <a:ext uri="{FF2B5EF4-FFF2-40B4-BE49-F238E27FC236}">
                <a16:creationId xmlns:a16="http://schemas.microsoft.com/office/drawing/2014/main" id="{C6689E19-F246-4071-95E9-B9127D32111D}"/>
              </a:ext>
            </a:extLst>
          </p:cNvPr>
          <p:cNvGraphicFramePr>
            <a:graphicFrameLocks noGrp="1"/>
          </p:cNvGraphicFramePr>
          <p:nvPr>
            <p:ph idx="1"/>
            <p:extLst>
              <p:ext uri="{D42A27DB-BD31-4B8C-83A1-F6EECF244321}">
                <p14:modId xmlns:p14="http://schemas.microsoft.com/office/powerpoint/2010/main" val="271024720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20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11FA15-E8F7-4FF7-B0A3-83F8C060DBF2}"/>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 Agenda</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Logo&#10;&#10;Description automatically generated">
            <a:extLst>
              <a:ext uri="{FF2B5EF4-FFF2-40B4-BE49-F238E27FC236}">
                <a16:creationId xmlns:a16="http://schemas.microsoft.com/office/drawing/2014/main" id="{5DD00191-94A5-4EBC-A936-0D6FF67E4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92" y="71065"/>
            <a:ext cx="891540" cy="891540"/>
          </a:xfrm>
          <a:prstGeom prst="rect">
            <a:avLst/>
          </a:prstGeom>
        </p:spPr>
      </p:pic>
      <p:graphicFrame>
        <p:nvGraphicFramePr>
          <p:cNvPr id="6" name="Content Placeholder 2">
            <a:extLst>
              <a:ext uri="{FF2B5EF4-FFF2-40B4-BE49-F238E27FC236}">
                <a16:creationId xmlns:a16="http://schemas.microsoft.com/office/drawing/2014/main" id="{5406B4C1-E710-464D-9CE4-8811ACC8BD6A}"/>
              </a:ext>
            </a:extLst>
          </p:cNvPr>
          <p:cNvGraphicFramePr>
            <a:graphicFrameLocks noGrp="1"/>
          </p:cNvGraphicFramePr>
          <p:nvPr>
            <p:ph idx="1"/>
            <p:extLst>
              <p:ext uri="{D42A27DB-BD31-4B8C-83A1-F6EECF244321}">
                <p14:modId xmlns:p14="http://schemas.microsoft.com/office/powerpoint/2010/main" val="421997824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47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75860-DF91-4CC0-889C-AB2C8B235F14}"/>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dirty="0">
                <a:solidFill>
                  <a:schemeClr val="tx1">
                    <a:lumMod val="85000"/>
                    <a:lumOff val="15000"/>
                  </a:schemeClr>
                </a:solidFill>
              </a:rPr>
              <a:t>Public Comments</a:t>
            </a:r>
          </a:p>
        </p:txBody>
      </p:sp>
      <p:cxnSp>
        <p:nvCxnSpPr>
          <p:cNvPr id="17" name="Straight Connector 16">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Logo&#10;&#10;Description automatically generated">
            <a:extLst>
              <a:ext uri="{FF2B5EF4-FFF2-40B4-BE49-F238E27FC236}">
                <a16:creationId xmlns:a16="http://schemas.microsoft.com/office/drawing/2014/main" id="{CF47BAA0-462C-499E-9993-FAD1DA746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18" y="208677"/>
            <a:ext cx="891540" cy="891540"/>
          </a:xfrm>
          <a:prstGeom prst="rect">
            <a:avLst/>
          </a:prstGeom>
        </p:spPr>
      </p:pic>
    </p:spTree>
    <p:extLst>
      <p:ext uri="{BB962C8B-B14F-4D97-AF65-F5344CB8AC3E}">
        <p14:creationId xmlns:p14="http://schemas.microsoft.com/office/powerpoint/2010/main" val="387248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59AB75-E53A-4E99-AC74-9FBA633547E3}"/>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dirty="0">
                <a:solidFill>
                  <a:schemeClr val="tx1">
                    <a:lumMod val="85000"/>
                    <a:lumOff val="15000"/>
                  </a:schemeClr>
                </a:solidFill>
              </a:rPr>
              <a:t>Opening Remarks</a:t>
            </a:r>
          </a:p>
        </p:txBody>
      </p:sp>
      <p:cxnSp>
        <p:nvCxnSpPr>
          <p:cNvPr id="32" name="Straight Connector 31">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Logo&#10;&#10;Description automatically generated">
            <a:extLst>
              <a:ext uri="{FF2B5EF4-FFF2-40B4-BE49-F238E27FC236}">
                <a16:creationId xmlns:a16="http://schemas.microsoft.com/office/drawing/2014/main" id="{AD8D53D2-527E-46BB-8577-7BB08EAA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02" y="164455"/>
            <a:ext cx="891540" cy="891540"/>
          </a:xfrm>
          <a:prstGeom prst="rect">
            <a:avLst/>
          </a:prstGeom>
        </p:spPr>
      </p:pic>
    </p:spTree>
    <p:extLst>
      <p:ext uri="{BB962C8B-B14F-4D97-AF65-F5344CB8AC3E}">
        <p14:creationId xmlns:p14="http://schemas.microsoft.com/office/powerpoint/2010/main" val="376671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576C-6445-42CF-AA3C-5CEEB6DE4C10}"/>
              </a:ext>
            </a:extLst>
          </p:cNvPr>
          <p:cNvSpPr>
            <a:spLocks noGrp="1"/>
          </p:cNvSpPr>
          <p:nvPr>
            <p:ph type="title"/>
          </p:nvPr>
        </p:nvSpPr>
        <p:spPr>
          <a:xfrm>
            <a:off x="1097280" y="286603"/>
            <a:ext cx="10058400" cy="1450757"/>
          </a:xfrm>
        </p:spPr>
        <p:txBody>
          <a:bodyPr>
            <a:normAutofit/>
          </a:bodyPr>
          <a:lstStyle/>
          <a:p>
            <a:r>
              <a:rPr lang="en-US" dirty="0"/>
              <a:t>Assets</a:t>
            </a:r>
          </a:p>
        </p:txBody>
      </p:sp>
      <p:pic>
        <p:nvPicPr>
          <p:cNvPr id="4" name="Picture 3" descr="Logo&#10;&#10;Description automatically generated">
            <a:extLst>
              <a:ext uri="{FF2B5EF4-FFF2-40B4-BE49-F238E27FC236}">
                <a16:creationId xmlns:a16="http://schemas.microsoft.com/office/drawing/2014/main" id="{93E8F13C-B91B-434E-B2CF-511ABA58F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23" y="120441"/>
            <a:ext cx="891540" cy="891540"/>
          </a:xfrm>
          <a:prstGeom prst="rect">
            <a:avLst/>
          </a:prstGeom>
        </p:spPr>
      </p:pic>
      <p:graphicFrame>
        <p:nvGraphicFramePr>
          <p:cNvPr id="6" name="Content Placeholder 2">
            <a:extLst>
              <a:ext uri="{FF2B5EF4-FFF2-40B4-BE49-F238E27FC236}">
                <a16:creationId xmlns:a16="http://schemas.microsoft.com/office/drawing/2014/main" id="{721EDEB9-B272-46C2-AF51-261AC3444E3F}"/>
              </a:ext>
            </a:extLst>
          </p:cNvPr>
          <p:cNvGraphicFramePr>
            <a:graphicFrameLocks noGrp="1"/>
          </p:cNvGraphicFramePr>
          <p:nvPr>
            <p:ph idx="1"/>
            <p:extLst>
              <p:ext uri="{D42A27DB-BD31-4B8C-83A1-F6EECF244321}">
                <p14:modId xmlns:p14="http://schemas.microsoft.com/office/powerpoint/2010/main" val="373906168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77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7FA02A-5D35-449C-9CD2-A0FBBCE251FB}"/>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 Challenges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Logo&#10;&#10;Description automatically generated">
            <a:extLst>
              <a:ext uri="{FF2B5EF4-FFF2-40B4-BE49-F238E27FC236}">
                <a16:creationId xmlns:a16="http://schemas.microsoft.com/office/drawing/2014/main" id="{56DC6089-1DC4-468E-BED9-20437B025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92" y="71065"/>
            <a:ext cx="891540" cy="891540"/>
          </a:xfrm>
          <a:prstGeom prst="rect">
            <a:avLst/>
          </a:prstGeom>
        </p:spPr>
      </p:pic>
      <p:graphicFrame>
        <p:nvGraphicFramePr>
          <p:cNvPr id="6" name="Content Placeholder 2">
            <a:extLst>
              <a:ext uri="{FF2B5EF4-FFF2-40B4-BE49-F238E27FC236}">
                <a16:creationId xmlns:a16="http://schemas.microsoft.com/office/drawing/2014/main" id="{ED6E4717-159E-4776-AA57-623E0C55F1F5}"/>
              </a:ext>
            </a:extLst>
          </p:cNvPr>
          <p:cNvGraphicFramePr>
            <a:graphicFrameLocks noGrp="1"/>
          </p:cNvGraphicFramePr>
          <p:nvPr>
            <p:ph idx="1"/>
            <p:extLst>
              <p:ext uri="{D42A27DB-BD31-4B8C-83A1-F6EECF244321}">
                <p14:modId xmlns:p14="http://schemas.microsoft.com/office/powerpoint/2010/main" val="351227717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060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FEDD90-D8C0-4D5F-B7FD-132A67CBF882}"/>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 Opportunities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B1C9BD57-09D9-4311-A45B-5238D02EFEAE}"/>
              </a:ext>
            </a:extLst>
          </p:cNvPr>
          <p:cNvGraphicFramePr>
            <a:graphicFrameLocks noGrp="1"/>
          </p:cNvGraphicFramePr>
          <p:nvPr>
            <p:ph idx="1"/>
            <p:extLst>
              <p:ext uri="{D42A27DB-BD31-4B8C-83A1-F6EECF244321}">
                <p14:modId xmlns:p14="http://schemas.microsoft.com/office/powerpoint/2010/main" val="1395487714"/>
              </p:ext>
            </p:extLst>
          </p:nvPr>
        </p:nvGraphicFramePr>
        <p:xfrm>
          <a:off x="4566936" y="964734"/>
          <a:ext cx="6851569" cy="5287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id="{73AA4C6E-D530-4AD5-A8B1-808B7DA095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1" y="160126"/>
            <a:ext cx="891540" cy="891540"/>
          </a:xfrm>
          <a:prstGeom prst="rect">
            <a:avLst/>
          </a:prstGeom>
        </p:spPr>
      </p:pic>
    </p:spTree>
    <p:extLst>
      <p:ext uri="{BB962C8B-B14F-4D97-AF65-F5344CB8AC3E}">
        <p14:creationId xmlns:p14="http://schemas.microsoft.com/office/powerpoint/2010/main" val="328448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7FA02A-5D35-449C-9CD2-A0FBBCE251FB}"/>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Purpose</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Logo&#10;&#10;Description automatically generated">
            <a:extLst>
              <a:ext uri="{FF2B5EF4-FFF2-40B4-BE49-F238E27FC236}">
                <a16:creationId xmlns:a16="http://schemas.microsoft.com/office/drawing/2014/main" id="{56DC6089-1DC4-468E-BED9-20437B025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16" y="122555"/>
            <a:ext cx="891540" cy="891540"/>
          </a:xfrm>
          <a:prstGeom prst="rect">
            <a:avLst/>
          </a:prstGeom>
        </p:spPr>
      </p:pic>
      <p:graphicFrame>
        <p:nvGraphicFramePr>
          <p:cNvPr id="9" name="Content Placeholder 4">
            <a:extLst>
              <a:ext uri="{FF2B5EF4-FFF2-40B4-BE49-F238E27FC236}">
                <a16:creationId xmlns:a16="http://schemas.microsoft.com/office/drawing/2014/main" id="{635D77AB-6E94-4D2D-B523-6FBEC30CB201}"/>
              </a:ext>
            </a:extLst>
          </p:cNvPr>
          <p:cNvGraphicFramePr>
            <a:graphicFrameLocks/>
          </p:cNvGraphicFramePr>
          <p:nvPr>
            <p:extLst>
              <p:ext uri="{D42A27DB-BD31-4B8C-83A1-F6EECF244321}">
                <p14:modId xmlns:p14="http://schemas.microsoft.com/office/powerpoint/2010/main" val="3126261122"/>
              </p:ext>
            </p:extLst>
          </p:nvPr>
        </p:nvGraphicFramePr>
        <p:xfrm>
          <a:off x="4234648" y="1705171"/>
          <a:ext cx="776685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0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DE82B799-F4A6-48F7-9AC6-28868F9768BF}"/>
              </a:ext>
            </a:extLst>
          </p:cNvPr>
          <p:cNvSpPr txBox="1"/>
          <p:nvPr/>
        </p:nvSpPr>
        <p:spPr>
          <a:xfrm>
            <a:off x="4974672" y="2638758"/>
            <a:ext cx="2667699" cy="369332"/>
          </a:xfrm>
          <a:prstGeom prst="rect">
            <a:avLst/>
          </a:prstGeom>
          <a:noFill/>
        </p:spPr>
        <p:txBody>
          <a:bodyPr wrap="square" rtlCol="0">
            <a:spAutoFit/>
          </a:bodyPr>
          <a:lstStyle/>
          <a:p>
            <a:r>
              <a:rPr lang="en-US" dirty="0"/>
              <a:t>INSER TOD MAP HERE</a:t>
            </a:r>
          </a:p>
        </p:txBody>
      </p:sp>
      <p:pic>
        <p:nvPicPr>
          <p:cNvPr id="3" name="Picture 2" descr="Map&#10;&#10;Description automatically generated">
            <a:extLst>
              <a:ext uri="{FF2B5EF4-FFF2-40B4-BE49-F238E27FC236}">
                <a16:creationId xmlns:a16="http://schemas.microsoft.com/office/drawing/2014/main" id="{E0AAB590-E6BB-4C0C-9BB8-E11EE47FD132}"/>
              </a:ext>
            </a:extLst>
          </p:cNvPr>
          <p:cNvPicPr>
            <a:picLocks noChangeAspect="1"/>
          </p:cNvPicPr>
          <p:nvPr/>
        </p:nvPicPr>
        <p:blipFill rotWithShape="1">
          <a:blip r:embed="rId2">
            <a:extLst>
              <a:ext uri="{28A0092B-C50C-407E-A947-70E740481C1C}">
                <a14:useLocalDpi xmlns:a14="http://schemas.microsoft.com/office/drawing/2010/main" val="0"/>
              </a:ext>
            </a:extLst>
          </a:blip>
          <a:srcRect t="2916" b="1389"/>
          <a:stretch/>
        </p:blipFill>
        <p:spPr>
          <a:xfrm>
            <a:off x="-1" y="-12932"/>
            <a:ext cx="9274371" cy="6858000"/>
          </a:xfrm>
          <a:prstGeom prst="rect">
            <a:avLst/>
          </a:prstGeom>
        </p:spPr>
      </p:pic>
      <p:cxnSp>
        <p:nvCxnSpPr>
          <p:cNvPr id="10" name="Straight Arrow Connector 9">
            <a:extLst>
              <a:ext uri="{FF2B5EF4-FFF2-40B4-BE49-F238E27FC236}">
                <a16:creationId xmlns:a16="http://schemas.microsoft.com/office/drawing/2014/main" id="{3E25C31F-DD6C-4FEB-8D7C-5D995F358251}"/>
              </a:ext>
            </a:extLst>
          </p:cNvPr>
          <p:cNvCxnSpPr/>
          <p:nvPr/>
        </p:nvCxnSpPr>
        <p:spPr>
          <a:xfrm flipV="1">
            <a:off x="9020175" y="5695950"/>
            <a:ext cx="0" cy="638175"/>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Streetcar">
            <a:extLst>
              <a:ext uri="{FF2B5EF4-FFF2-40B4-BE49-F238E27FC236}">
                <a16:creationId xmlns:a16="http://schemas.microsoft.com/office/drawing/2014/main" id="{B8E68B84-AB1D-4E28-A584-6E1BEF07A7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1813" y="4372581"/>
            <a:ext cx="369332" cy="369332"/>
          </a:xfrm>
          <a:prstGeom prst="rect">
            <a:avLst/>
          </a:prstGeom>
        </p:spPr>
      </p:pic>
      <p:grpSp>
        <p:nvGrpSpPr>
          <p:cNvPr id="8" name="Group 7">
            <a:extLst>
              <a:ext uri="{FF2B5EF4-FFF2-40B4-BE49-F238E27FC236}">
                <a16:creationId xmlns:a16="http://schemas.microsoft.com/office/drawing/2014/main" id="{37941F90-542C-41E2-8F3D-CC78864A5268}"/>
              </a:ext>
            </a:extLst>
          </p:cNvPr>
          <p:cNvGrpSpPr/>
          <p:nvPr/>
        </p:nvGrpSpPr>
        <p:grpSpPr>
          <a:xfrm>
            <a:off x="9490646" y="5142451"/>
            <a:ext cx="2479393" cy="1191673"/>
            <a:chOff x="9490646" y="5142451"/>
            <a:chExt cx="2479393" cy="1191673"/>
          </a:xfrm>
        </p:grpSpPr>
        <p:grpSp>
          <p:nvGrpSpPr>
            <p:cNvPr id="2" name="Group 1">
              <a:extLst>
                <a:ext uri="{FF2B5EF4-FFF2-40B4-BE49-F238E27FC236}">
                  <a16:creationId xmlns:a16="http://schemas.microsoft.com/office/drawing/2014/main" id="{804CFC6C-A6B9-4A0B-BFF0-662078DE89C7}"/>
                </a:ext>
              </a:extLst>
            </p:cNvPr>
            <p:cNvGrpSpPr/>
            <p:nvPr/>
          </p:nvGrpSpPr>
          <p:grpSpPr>
            <a:xfrm>
              <a:off x="9490646" y="5142451"/>
              <a:ext cx="2479393" cy="1191673"/>
              <a:chOff x="9490646" y="5142451"/>
              <a:chExt cx="2479393" cy="1191673"/>
            </a:xfrm>
          </p:grpSpPr>
          <p:sp>
            <p:nvSpPr>
              <p:cNvPr id="6" name="Rectangle 5">
                <a:extLst>
                  <a:ext uri="{FF2B5EF4-FFF2-40B4-BE49-F238E27FC236}">
                    <a16:creationId xmlns:a16="http://schemas.microsoft.com/office/drawing/2014/main" id="{19CBAFC1-EC9C-4086-B6D6-BEE800CD3220}"/>
                  </a:ext>
                </a:extLst>
              </p:cNvPr>
              <p:cNvSpPr/>
              <p:nvPr/>
            </p:nvSpPr>
            <p:spPr>
              <a:xfrm>
                <a:off x="9490646" y="5142451"/>
                <a:ext cx="2479393" cy="1191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582BA1B-D074-42BD-98FB-C25089FEB5A4}"/>
                  </a:ext>
                </a:extLst>
              </p:cNvPr>
              <p:cNvSpPr/>
              <p:nvPr/>
            </p:nvSpPr>
            <p:spPr>
              <a:xfrm>
                <a:off x="9609025" y="5803106"/>
                <a:ext cx="663774" cy="304800"/>
              </a:xfrm>
              <a:prstGeom prst="rect">
                <a:avLst/>
              </a:prstGeom>
              <a:noFill/>
              <a:ln w="76200">
                <a:solidFill>
                  <a:srgbClr val="FEF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465720B-A041-4046-B84C-F816C1955483}"/>
                  </a:ext>
                </a:extLst>
              </p:cNvPr>
              <p:cNvSpPr txBox="1"/>
              <p:nvPr/>
            </p:nvSpPr>
            <p:spPr>
              <a:xfrm>
                <a:off x="10310603" y="5632339"/>
                <a:ext cx="1659436" cy="646331"/>
              </a:xfrm>
              <a:prstGeom prst="rect">
                <a:avLst/>
              </a:prstGeom>
              <a:noFill/>
            </p:spPr>
            <p:txBody>
              <a:bodyPr wrap="square" rtlCol="0">
                <a:spAutoFit/>
              </a:bodyPr>
              <a:lstStyle/>
              <a:p>
                <a:r>
                  <a:rPr lang="en-US" dirty="0"/>
                  <a:t>Proposed TOD Overlay</a:t>
                </a:r>
              </a:p>
            </p:txBody>
          </p:sp>
        </p:grpSp>
        <p:pic>
          <p:nvPicPr>
            <p:cNvPr id="14" name="Graphic 13" descr="Streetcar">
              <a:extLst>
                <a:ext uri="{FF2B5EF4-FFF2-40B4-BE49-F238E27FC236}">
                  <a16:creationId xmlns:a16="http://schemas.microsoft.com/office/drawing/2014/main" id="{6898A052-1A59-47EB-BEA7-DBC7301068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58604" y="5221455"/>
              <a:ext cx="369332" cy="369332"/>
            </a:xfrm>
            <a:prstGeom prst="rect">
              <a:avLst/>
            </a:prstGeom>
          </p:spPr>
        </p:pic>
        <p:sp>
          <p:nvSpPr>
            <p:cNvPr id="15" name="TextBox 14">
              <a:extLst>
                <a:ext uri="{FF2B5EF4-FFF2-40B4-BE49-F238E27FC236}">
                  <a16:creationId xmlns:a16="http://schemas.microsoft.com/office/drawing/2014/main" id="{119D2FD1-AA31-4875-9AB1-68C60A24AA39}"/>
                </a:ext>
              </a:extLst>
            </p:cNvPr>
            <p:cNvSpPr txBox="1"/>
            <p:nvPr/>
          </p:nvSpPr>
          <p:spPr>
            <a:xfrm>
              <a:off x="10310603" y="5221455"/>
              <a:ext cx="1619250" cy="369332"/>
            </a:xfrm>
            <a:prstGeom prst="rect">
              <a:avLst/>
            </a:prstGeom>
            <a:noFill/>
          </p:spPr>
          <p:txBody>
            <a:bodyPr wrap="square" rtlCol="0">
              <a:spAutoFit/>
            </a:bodyPr>
            <a:lstStyle/>
            <a:p>
              <a:r>
                <a:rPr lang="en-US" dirty="0"/>
                <a:t>Train Station</a:t>
              </a:r>
            </a:p>
          </p:txBody>
        </p:sp>
      </p:grpSp>
    </p:spTree>
    <p:extLst>
      <p:ext uri="{BB962C8B-B14F-4D97-AF65-F5344CB8AC3E}">
        <p14:creationId xmlns:p14="http://schemas.microsoft.com/office/powerpoint/2010/main" val="137295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FAEC7CB-4172-4ED7-A7F9-ED6233B4D2FC}"/>
              </a:ext>
            </a:extLst>
          </p:cNvPr>
          <p:cNvSpPr>
            <a:spLocks noGrp="1"/>
          </p:cNvSpPr>
          <p:nvPr>
            <p:ph type="title"/>
          </p:nvPr>
        </p:nvSpPr>
        <p:spPr>
          <a:xfrm>
            <a:off x="340974" y="605896"/>
            <a:ext cx="3358139" cy="5646208"/>
          </a:xfrm>
        </p:spPr>
        <p:txBody>
          <a:bodyPr anchor="ctr">
            <a:normAutofit/>
          </a:bodyPr>
          <a:lstStyle/>
          <a:p>
            <a:r>
              <a:rPr lang="en-US" sz="3600" b="1" dirty="0">
                <a:solidFill>
                  <a:srgbClr val="FFFFFF"/>
                </a:solidFill>
              </a:rPr>
              <a:t>How We Got Here</a:t>
            </a:r>
            <a:br>
              <a:rPr lang="en-US" sz="3600" dirty="0">
                <a:solidFill>
                  <a:srgbClr val="FFFFFF"/>
                </a:solidFill>
              </a:rPr>
            </a:br>
            <a:br>
              <a:rPr lang="en-US" sz="3600" dirty="0">
                <a:solidFill>
                  <a:srgbClr val="FFFFFF"/>
                </a:solidFill>
              </a:rPr>
            </a:br>
            <a:r>
              <a:rPr lang="en-US" sz="3600" dirty="0">
                <a:solidFill>
                  <a:srgbClr val="FFFFFF"/>
                </a:solidFill>
              </a:rPr>
              <a:t>NY Rising Reconstruction Plan (2014)</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5">
            <a:extLst>
              <a:ext uri="{FF2B5EF4-FFF2-40B4-BE49-F238E27FC236}">
                <a16:creationId xmlns:a16="http://schemas.microsoft.com/office/drawing/2014/main" id="{D12992F9-B4BB-40AF-B43F-A59D695ACB14}"/>
              </a:ext>
            </a:extLst>
          </p:cNvPr>
          <p:cNvGraphicFramePr>
            <a:graphicFrameLocks noGrp="1"/>
          </p:cNvGraphicFramePr>
          <p:nvPr>
            <p:ph idx="1"/>
            <p:extLst>
              <p:ext uri="{D42A27DB-BD31-4B8C-83A1-F6EECF244321}">
                <p14:modId xmlns:p14="http://schemas.microsoft.com/office/powerpoint/2010/main" val="2606592840"/>
              </p:ext>
            </p:extLst>
          </p:nvPr>
        </p:nvGraphicFramePr>
        <p:xfrm>
          <a:off x="4742016" y="605896"/>
          <a:ext cx="6413663" cy="5646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id="{F7270D34-C480-47F7-845A-3416FFDA4A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1" y="149352"/>
            <a:ext cx="891540" cy="891540"/>
          </a:xfrm>
          <a:prstGeom prst="rect">
            <a:avLst/>
          </a:prstGeom>
        </p:spPr>
      </p:pic>
    </p:spTree>
    <p:extLst>
      <p:ext uri="{BB962C8B-B14F-4D97-AF65-F5344CB8AC3E}">
        <p14:creationId xmlns:p14="http://schemas.microsoft.com/office/powerpoint/2010/main" val="225037773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otalTime>47</TotalTime>
  <Words>1117</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Calibri Light</vt:lpstr>
      <vt:lpstr>Retrospect</vt:lpstr>
      <vt:lpstr>Transit Oriented Development Overlay District</vt:lpstr>
      <vt:lpstr> Agenda</vt:lpstr>
      <vt:lpstr>Opening Remarks</vt:lpstr>
      <vt:lpstr>Assets</vt:lpstr>
      <vt:lpstr> Challenges</vt:lpstr>
      <vt:lpstr> Opportunities</vt:lpstr>
      <vt:lpstr>Purpose</vt:lpstr>
      <vt:lpstr>PowerPoint Presentation</vt:lpstr>
      <vt:lpstr>How We Got Here  NY Rising Reconstruction Plan (2014)</vt:lpstr>
      <vt:lpstr>How We Got Here  Perkins Eastman/ DASNY Study - Downtown Revitalization and Transit Oriented Development Plan (2017)</vt:lpstr>
      <vt:lpstr>What is a zoning overlay?</vt:lpstr>
      <vt:lpstr>TOD Subdistricts</vt:lpstr>
      <vt:lpstr>PowerPoint Presentation</vt:lpstr>
      <vt:lpstr>Permitted Uses</vt:lpstr>
      <vt:lpstr>Bulk and Dimensional Regulations</vt:lpstr>
      <vt:lpstr>Parking Regulations</vt:lpstr>
      <vt:lpstr>Two Step Application Process</vt:lpstr>
      <vt:lpstr>Sustainability Component</vt:lpstr>
      <vt:lpstr>Next Steps</vt:lpstr>
      <vt:lpstr>Public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 Oriented Development Overlay District</dc:title>
  <dc:creator>Belarge, Elyse</dc:creator>
  <cp:lastModifiedBy>Owner</cp:lastModifiedBy>
  <cp:revision>13</cp:revision>
  <dcterms:created xsi:type="dcterms:W3CDTF">2020-10-27T21:42:12Z</dcterms:created>
  <dcterms:modified xsi:type="dcterms:W3CDTF">2020-10-29T19:16:21Z</dcterms:modified>
</cp:coreProperties>
</file>